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9" r:id="rId4"/>
    <p:sldId id="294" r:id="rId5"/>
    <p:sldId id="281" r:id="rId6"/>
    <p:sldId id="288" r:id="rId7"/>
    <p:sldId id="290" r:id="rId8"/>
    <p:sldId id="291" r:id="rId9"/>
    <p:sldId id="285" r:id="rId10"/>
    <p:sldId id="297" r:id="rId11"/>
    <p:sldId id="292" r:id="rId12"/>
    <p:sldId id="293" r:id="rId13"/>
    <p:sldId id="298" r:id="rId14"/>
    <p:sldId id="287" r:id="rId15"/>
    <p:sldId id="266" r:id="rId16"/>
    <p:sldId id="267" r:id="rId17"/>
    <p:sldId id="268" r:id="rId18"/>
    <p:sldId id="261" r:id="rId19"/>
    <p:sldId id="263" r:id="rId20"/>
    <p:sldId id="269" r:id="rId21"/>
    <p:sldId id="270" r:id="rId22"/>
    <p:sldId id="272" r:id="rId23"/>
    <p:sldId id="271" r:id="rId24"/>
    <p:sldId id="258" r:id="rId25"/>
    <p:sldId id="274" r:id="rId26"/>
    <p:sldId id="275" r:id="rId27"/>
    <p:sldId id="276" r:id="rId28"/>
    <p:sldId id="277" r:id="rId29"/>
    <p:sldId id="282" r:id="rId30"/>
    <p:sldId id="278" r:id="rId31"/>
    <p:sldId id="262" r:id="rId32"/>
    <p:sldId id="264" r:id="rId33"/>
    <p:sldId id="265" r:id="rId34"/>
    <p:sldId id="303" r:id="rId35"/>
    <p:sldId id="301" r:id="rId36"/>
    <p:sldId id="29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37C10D-7BDD-4B02-A8A7-30D4D2479FCC}">
          <p14:sldIdLst>
            <p14:sldId id="256"/>
            <p14:sldId id="284"/>
            <p14:sldId id="279"/>
            <p14:sldId id="294"/>
            <p14:sldId id="281"/>
            <p14:sldId id="288"/>
            <p14:sldId id="290"/>
            <p14:sldId id="291"/>
            <p14:sldId id="285"/>
            <p14:sldId id="297"/>
            <p14:sldId id="292"/>
            <p14:sldId id="293"/>
            <p14:sldId id="298"/>
            <p14:sldId id="287"/>
            <p14:sldId id="266"/>
            <p14:sldId id="267"/>
            <p14:sldId id="268"/>
            <p14:sldId id="261"/>
            <p14:sldId id="263"/>
            <p14:sldId id="269"/>
            <p14:sldId id="270"/>
            <p14:sldId id="272"/>
            <p14:sldId id="271"/>
            <p14:sldId id="258"/>
            <p14:sldId id="274"/>
            <p14:sldId id="275"/>
            <p14:sldId id="276"/>
            <p14:sldId id="277"/>
            <p14:sldId id="282"/>
            <p14:sldId id="278"/>
            <p14:sldId id="262"/>
            <p14:sldId id="264"/>
            <p14:sldId id="265"/>
            <p14:sldId id="303"/>
            <p14:sldId id="301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1F0ABC"/>
    <a:srgbClr val="D7A3F7"/>
    <a:srgbClr val="FED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4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0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2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5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7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0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6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1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7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4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A3F7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9DFA0-0F10-492F-9680-8E5584F04A7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7998-2C2A-4D9E-8B2F-A0D98D56B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pecialfood.ru/slajder/poleznye-i-vrednye-pishhevye-dobavki-nastolnaya-tablica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9038" y="1620569"/>
            <a:ext cx="6816309" cy="2326742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донора крови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2947" y="5070877"/>
            <a:ext cx="7269932" cy="147477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.м.н. </a:t>
            </a:r>
            <a:r>
              <a:rPr lang="ru-RU" b="1" dirty="0" err="1" smtClean="0"/>
              <a:t>Гольдинбер</a:t>
            </a:r>
            <a:r>
              <a:rPr lang="ru-RU" b="1" dirty="0" smtClean="0"/>
              <a:t> Б.М.</a:t>
            </a:r>
          </a:p>
          <a:p>
            <a:r>
              <a:rPr lang="ru-RU" dirty="0" smtClean="0"/>
              <a:t> </a:t>
            </a:r>
            <a:r>
              <a:rPr lang="ru-RU" dirty="0"/>
              <a:t>заведующий отделением организации производственной и клинической трансфузиологии Городского центра трансфузиологии учреждения здравоохранения «6-я городская клиническая больница», г. Минск</a:t>
            </a:r>
          </a:p>
        </p:txBody>
      </p:sp>
      <p:pic>
        <p:nvPicPr>
          <p:cNvPr id="4" name="Picture 2" descr="https://ic.pics.livejournal.com/bookmatejournal/85697309/18586/18586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r="29751"/>
          <a:stretch/>
        </p:blipFill>
        <p:spPr bwMode="auto">
          <a:xfrm>
            <a:off x="348274" y="715225"/>
            <a:ext cx="4060764" cy="50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8219" y="569108"/>
            <a:ext cx="728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ГОРОДСКОЙ ЦЕНТР ТРАНСФУЗИОЛОГИИ</a:t>
            </a: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AE1233"/>
                </a:solidFill>
                <a:cs typeface="Times New Roman" panose="02020603050405020304" pitchFamily="18" charset="0"/>
              </a:rPr>
              <a:t>УЗ «6-Я ГОРОДСКАЯ КЛИНИЧЕСКАЯ БОЛЬНИЦА»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2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онор? Хочешь им стать? Эта новость для теб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7725" r="7652" b="7842"/>
          <a:stretch/>
        </p:blipFill>
        <p:spPr bwMode="auto">
          <a:xfrm>
            <a:off x="1258431" y="190123"/>
            <a:ext cx="9714369" cy="65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8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4725909" y="1656784"/>
            <a:ext cx="6590923" cy="447241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 smtClean="0"/>
              <a:t> Организации </a:t>
            </a:r>
            <a:r>
              <a:rPr lang="ru-RU" altLang="ru-RU" sz="2400" dirty="0"/>
              <a:t>здравоохранения обеспечивают проведение мероприятий по пропаганде, </a:t>
            </a:r>
            <a:r>
              <a:rPr lang="ru-RU" altLang="ru-RU" sz="2400" dirty="0" err="1"/>
              <a:t>рекрутированию</a:t>
            </a:r>
            <a:r>
              <a:rPr lang="ru-RU" altLang="ru-RU" sz="2400" dirty="0"/>
              <a:t> и развитию донорства.</a:t>
            </a:r>
          </a:p>
          <a:p>
            <a:pPr>
              <a:buClr>
                <a:srgbClr val="FF0000"/>
              </a:buClr>
              <a:buFontTx/>
              <a:buNone/>
            </a:pPr>
            <a:endParaRPr lang="ru-RU" altLang="ru-RU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 dirty="0"/>
              <a:t>Совместно с организациями здравоохранения эти задачи должны выполнять Государственные органы, в </a:t>
            </a:r>
            <a:r>
              <a:rPr lang="ru-RU" altLang="ru-RU" sz="2400" dirty="0" err="1"/>
              <a:t>т.ч</a:t>
            </a:r>
            <a:r>
              <a:rPr lang="ru-RU" altLang="ru-RU" sz="2400" dirty="0"/>
              <a:t>. исполнительные и распорядительные, а также Белорусское Общество Красного Креста, профессиональные союзы и другие общественные объединения, учреждения </a:t>
            </a:r>
            <a:r>
              <a:rPr lang="ru-RU" altLang="ru-RU" sz="2400" dirty="0" smtClean="0"/>
              <a:t>образования.</a:t>
            </a:r>
            <a:endParaRPr lang="ru-RU" altLang="ru-RU" sz="2400" dirty="0"/>
          </a:p>
        </p:txBody>
      </p:sp>
      <p:sp>
        <p:nvSpPr>
          <p:cNvPr id="25602" name="AutoShape 6" descr="Картинки по запросу донорство крови картинки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ru-RU" altLang="ru-RU"/>
          </a:p>
        </p:txBody>
      </p:sp>
      <p:pic>
        <p:nvPicPr>
          <p:cNvPr id="25603" name="Picture 8" descr="Картинки по запросу донорство кров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6035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10" descr="Картинки по запросу донорство крови картинки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ru-RU" altLang="ru-RU"/>
          </a:p>
        </p:txBody>
      </p:sp>
      <p:sp>
        <p:nvSpPr>
          <p:cNvPr id="25605" name="AutoShape 12" descr="1029877136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ru-RU" altLang="ru-RU"/>
          </a:p>
        </p:txBody>
      </p:sp>
      <p:pic>
        <p:nvPicPr>
          <p:cNvPr id="25606" name="Picture 13" descr="Реклам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88" y="2063435"/>
            <a:ext cx="33131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3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077362" y="476250"/>
            <a:ext cx="9669101" cy="719138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/>
              <a:t>Условия выполнения донорских функций</a:t>
            </a:r>
          </a:p>
        </p:txBody>
      </p:sp>
      <p:sp>
        <p:nvSpPr>
          <p:cNvPr id="26626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6074876" y="1774479"/>
            <a:ext cx="5920966" cy="415409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dirty="0"/>
              <a:t>Выполнение донорских функций допускается при условии, что здоровью донора не будет причинен вред.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dirty="0"/>
              <a:t>По выбору донора функция может выполняться как на возмездной, так и  безвозмездной </a:t>
            </a:r>
            <a:r>
              <a:rPr lang="ru-RU" altLang="ru-RU" dirty="0" smtClean="0"/>
              <a:t>основе (отказ от </a:t>
            </a:r>
            <a:r>
              <a:rPr lang="ru-RU" altLang="ru-RU" smtClean="0"/>
              <a:t>выплаты расходов).</a:t>
            </a:r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26627" name="Picture 5" descr="реклам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31" y="1410504"/>
            <a:ext cx="4427538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6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еклама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03" y="1427399"/>
            <a:ext cx="3941536" cy="39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48951" y="1665838"/>
            <a:ext cx="6056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3200" dirty="0"/>
              <a:t>Стать донором может практически любой здоровый гражданин Республики Беларусь, если он старше 18 лет, не имеет противопоказаний к донорству, а его вес больше 55 кг.</a:t>
            </a:r>
          </a:p>
        </p:txBody>
      </p:sp>
    </p:spTree>
    <p:extLst>
      <p:ext uri="{BB962C8B-B14F-4D97-AF65-F5344CB8AC3E}">
        <p14:creationId xmlns:p14="http://schemas.microsoft.com/office/powerpoint/2010/main" val="1684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2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Кому нельзя быть донором?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7224" y="977774"/>
            <a:ext cx="6518495" cy="5597541"/>
          </a:xfrm>
        </p:spPr>
        <p:txBody>
          <a:bodyPr>
            <a:normAutofit/>
          </a:bodyPr>
          <a:lstStyle/>
          <a:p>
            <a:pPr marL="361950" indent="0" fontAlgn="base">
              <a:buNone/>
            </a:pPr>
            <a:r>
              <a:rPr lang="ru-RU" dirty="0" smtClean="0"/>
              <a:t>Лицам</a:t>
            </a:r>
            <a:r>
              <a:rPr lang="en-US" dirty="0" smtClean="0"/>
              <a:t>, </a:t>
            </a:r>
            <a:r>
              <a:rPr lang="ru-RU" dirty="0" smtClean="0"/>
              <a:t>имеющим следующие отклонения :</a:t>
            </a:r>
            <a:endParaRPr lang="ru-RU" dirty="0"/>
          </a:p>
          <a:p>
            <a:pPr marL="361950" indent="0" fontAlgn="base"/>
            <a:r>
              <a:rPr lang="ru-RU" dirty="0"/>
              <a:t>г</a:t>
            </a:r>
            <a:r>
              <a:rPr lang="ru-RU" dirty="0" smtClean="0"/>
              <a:t>епатиты</a:t>
            </a:r>
            <a:r>
              <a:rPr lang="ru-RU" dirty="0"/>
              <a:t>;</a:t>
            </a:r>
          </a:p>
          <a:p>
            <a:pPr marL="361950" indent="0" fontAlgn="base"/>
            <a:r>
              <a:rPr lang="ru-RU" dirty="0" smtClean="0"/>
              <a:t>ВИЧ</a:t>
            </a:r>
            <a:r>
              <a:rPr lang="ru-RU" dirty="0"/>
              <a:t>;</a:t>
            </a:r>
          </a:p>
          <a:p>
            <a:pPr marL="361950" indent="0" fontAlgn="base"/>
            <a:r>
              <a:rPr lang="ru-RU" dirty="0"/>
              <a:t>и</a:t>
            </a:r>
            <a:r>
              <a:rPr lang="ru-RU" dirty="0" smtClean="0"/>
              <a:t>нфекционные </a:t>
            </a:r>
            <a:r>
              <a:rPr lang="ru-RU" dirty="0"/>
              <a:t>заболевания;</a:t>
            </a:r>
          </a:p>
          <a:p>
            <a:pPr marL="361950" indent="0" fontAlgn="base"/>
            <a:r>
              <a:rPr lang="ru-RU" dirty="0"/>
              <a:t>с</a:t>
            </a:r>
            <a:r>
              <a:rPr lang="ru-RU" dirty="0" smtClean="0"/>
              <a:t>ерьёзные </a:t>
            </a:r>
            <a:r>
              <a:rPr lang="ru-RU" dirty="0"/>
              <a:t>проблемы с сердечно-сосудистой </a:t>
            </a:r>
            <a:r>
              <a:rPr lang="ru-RU" dirty="0" smtClean="0"/>
              <a:t> системой</a:t>
            </a:r>
            <a:r>
              <a:rPr lang="ru-RU" dirty="0"/>
              <a:t>;</a:t>
            </a:r>
          </a:p>
          <a:p>
            <a:pPr marL="361950" indent="0" fontAlgn="base"/>
            <a:r>
              <a:rPr lang="ru-RU" dirty="0"/>
              <a:t>п</a:t>
            </a:r>
            <a:r>
              <a:rPr lang="ru-RU" dirty="0" smtClean="0"/>
              <a:t>лохое зрение;</a:t>
            </a:r>
          </a:p>
          <a:p>
            <a:pPr marL="361950" indent="0" fontAlgn="base"/>
            <a:r>
              <a:rPr lang="ru-RU" dirty="0"/>
              <a:t>х</a:t>
            </a:r>
            <a:r>
              <a:rPr lang="ru-RU" dirty="0" smtClean="0"/>
              <a:t>ронические заболевания;</a:t>
            </a:r>
          </a:p>
          <a:p>
            <a:pPr marL="361950" indent="0" fontAlgn="base"/>
            <a:r>
              <a:rPr lang="ru-RU" dirty="0" smtClean="0"/>
              <a:t> инвалидность.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psiola-center.ru/wp-content/uploads/e/f/1/ef151083804250f87bd52835661f0fd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3" y="2308634"/>
            <a:ext cx="4269689" cy="25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3604" y="1276538"/>
            <a:ext cx="7191379" cy="3489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ЗАКОН РЕСПУБЛИКИ </a:t>
            </a:r>
            <a:r>
              <a:rPr lang="ru-RU" b="1" dirty="0" smtClean="0"/>
              <a:t>БЕЛАРУСЬ</a:t>
            </a:r>
          </a:p>
          <a:p>
            <a:pPr marL="0" indent="0">
              <a:buNone/>
            </a:pPr>
            <a:r>
              <a:rPr lang="ru-RU" b="1" dirty="0" smtClean="0"/>
              <a:t>"</a:t>
            </a:r>
            <a:r>
              <a:rPr lang="ru-RU" b="1" dirty="0"/>
              <a:t>О донорстве крови и ее компонентов"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Подписан 14 </a:t>
            </a:r>
            <a:r>
              <a:rPr lang="ru-RU" b="1" dirty="0"/>
              <a:t>октября 2022 г. N 214-З</a:t>
            </a:r>
          </a:p>
          <a:p>
            <a:pPr marL="0" indent="0">
              <a:buNone/>
            </a:pPr>
            <a:r>
              <a:rPr lang="ru-RU" i="1" dirty="0" smtClean="0"/>
              <a:t>Принят </a:t>
            </a:r>
            <a:r>
              <a:rPr lang="ru-RU" i="1" dirty="0"/>
              <a:t>Палатой представителей 20 сентября 2022 г.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Одобрен Советом Республики 26 сентября 2022 г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Вступил в силу с 21 апреля 2023 года</a:t>
            </a:r>
            <a:endParaRPr lang="ru-RU" dirty="0"/>
          </a:p>
        </p:txBody>
      </p:sp>
      <p:pic>
        <p:nvPicPr>
          <p:cNvPr id="1026" name="Picture 2" descr="https://cdn.culture.ru/images/0a4a21f9-537f-599c-b4b3-bd728dd321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8" y="2055429"/>
            <a:ext cx="3952568" cy="29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1588" y="1330859"/>
            <a:ext cx="723194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90000"/>
              </a:lnSpc>
              <a:spcAft>
                <a:spcPts val="0"/>
              </a:spcAft>
            </a:pPr>
            <a:r>
              <a:rPr lang="ru-RU" sz="3200" b="1" dirty="0">
                <a:ea typeface="Times New Roman" panose="02020603050405020304" pitchFamily="18" charset="0"/>
                <a:cs typeface="Calibri" panose="020F0502020204030204" pitchFamily="34" charset="0"/>
              </a:rPr>
              <a:t>Статья 26. Лица, имеющие право на выполнение донорской </a:t>
            </a:r>
            <a:r>
              <a:rPr lang="ru-RU" sz="32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функции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indent="342900" algn="just">
              <a:lnSpc>
                <a:spcPct val="90000"/>
              </a:lnSpc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  <a:cs typeface="Calibri" panose="020F0502020204030204" pitchFamily="34" charset="0"/>
              </a:rPr>
              <a:t>К выполнению донорской функции допускаются граждане Республики Беларусь, а также иностранные граждане и лица без гражданства, постоянно проживающие в Республике Беларусь, в возрасте </a:t>
            </a:r>
            <a:r>
              <a:rPr lang="ru-RU" sz="3200" b="1" dirty="0">
                <a:solidFill>
                  <a:schemeClr val="tx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от 18 до 65 лет</a:t>
            </a:r>
            <a:r>
              <a:rPr lang="ru-RU" sz="3200" dirty="0">
                <a:ea typeface="Times New Roman" panose="02020603050405020304" pitchFamily="18" charset="0"/>
                <a:cs typeface="Calibri" panose="020F0502020204030204" pitchFamily="34" charset="0"/>
              </a:rPr>
              <a:t>, обладающие полной дееспособностью, не имеющие заболеваний, состояний и форм рискованного </a:t>
            </a:r>
            <a:r>
              <a:rPr lang="ru-RU" sz="32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поведения</a:t>
            </a:r>
            <a:r>
              <a:rPr lang="ru-RU" sz="3200" dirty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32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32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4" descr="реклама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0" y="1680897"/>
            <a:ext cx="3941536" cy="39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9378" y="296091"/>
            <a:ext cx="8983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Могу ли я стать донором крови?</a:t>
            </a:r>
          </a:p>
        </p:txBody>
      </p:sp>
    </p:spTree>
    <p:extLst>
      <p:ext uri="{BB962C8B-B14F-4D97-AF65-F5344CB8AC3E}">
        <p14:creationId xmlns:p14="http://schemas.microsoft.com/office/powerpoint/2010/main" val="2413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3279" y="195942"/>
            <a:ext cx="8381892" cy="6425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90000"/>
              </a:lnSpc>
              <a:spcAft>
                <a:spcPts val="0"/>
              </a:spcAft>
            </a:pPr>
            <a:r>
              <a:rPr lang="ru-RU" sz="3200" b="1" dirty="0">
                <a:ea typeface="Times New Roman" panose="02020603050405020304" pitchFamily="18" charset="0"/>
                <a:cs typeface="Calibri" panose="020F0502020204030204" pitchFamily="34" charset="0"/>
              </a:rPr>
              <a:t>Статья 39. Гарантии и </a:t>
            </a:r>
            <a:r>
              <a:rPr lang="ru-RU" sz="3200" b="1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компенсации донору</a:t>
            </a:r>
            <a:r>
              <a:rPr lang="ru-RU" sz="3200" dirty="0"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indent="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32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3200" dirty="0">
                <a:ea typeface="Times New Roman" panose="02020603050405020304" pitchFamily="18" charset="0"/>
                <a:cs typeface="Calibri" panose="020F0502020204030204" pitchFamily="34" charset="0"/>
              </a:rPr>
              <a:t>день сдачи крови, ее компонентов работники освобождаются от работы на все рабочее время (смену) согласно правилам внутреннего трудового распорядка или утвержденному графику работ (сменности) с сохранением за ними среднего заработка за этот день (смену), военнослужащие, лица начальствующего и рядового состава - от исполнения обязанностей военной службы (службы) с сохранением за ними денежного довольствия за этот день, а </a:t>
            </a:r>
            <a:r>
              <a:rPr lang="ru-RU" sz="3200" b="1" dirty="0">
                <a:ea typeface="Times New Roman" panose="02020603050405020304" pitchFamily="18" charset="0"/>
                <a:cs typeface="Calibri" panose="020F0502020204030204" pitchFamily="34" charset="0"/>
              </a:rPr>
              <a:t>обучающиеся в дневной форме получения образования - от образовательного процесса.</a:t>
            </a:r>
          </a:p>
        </p:txBody>
      </p:sp>
      <p:pic>
        <p:nvPicPr>
          <p:cNvPr id="21506" name="Picture 2" descr="https://avatars.mds.yandex.net/i?id=317d7a20b5fa84c2c1c7f979a7cb62b4_l-5226766-images-thumbs&amp;ref=rim&amp;n=13&amp;w=1024&amp;h=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4" y="1899697"/>
            <a:ext cx="3017838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70881"/>
              </p:ext>
            </p:extLst>
          </p:nvPr>
        </p:nvGraphicFramePr>
        <p:xfrm>
          <a:off x="252549" y="322211"/>
          <a:ext cx="11773988" cy="629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898">
                  <a:extLst>
                    <a:ext uri="{9D8B030D-6E8A-4147-A177-3AD203B41FA5}">
                      <a16:colId xmlns:a16="http://schemas.microsoft.com/office/drawing/2014/main" val="156181781"/>
                    </a:ext>
                  </a:extLst>
                </a:gridCol>
                <a:gridCol w="3280090">
                  <a:extLst>
                    <a:ext uri="{9D8B030D-6E8A-4147-A177-3AD203B41FA5}">
                      <a16:colId xmlns:a16="http://schemas.microsoft.com/office/drawing/2014/main" val="1327179681"/>
                    </a:ext>
                  </a:extLst>
                </a:gridCol>
              </a:tblGrid>
              <a:tr h="100530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Компенсационные</a:t>
                      </a:r>
                      <a:r>
                        <a:rPr lang="ru-RU" sz="3600" baseline="0" dirty="0" smtClean="0"/>
                        <a:t> выплаты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Сумма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70677"/>
                  </a:ext>
                </a:extLst>
              </a:tr>
              <a:tr h="100530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 дозу крови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168 руб. 00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27467"/>
                  </a:ext>
                </a:extLst>
              </a:tr>
              <a:tr h="100530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 600</a:t>
                      </a:r>
                      <a:r>
                        <a:rPr lang="ru-RU" sz="3600" baseline="0" dirty="0" smtClean="0"/>
                        <a:t> мл плазмы, полученные методом автоматического </a:t>
                      </a:r>
                      <a:r>
                        <a:rPr lang="ru-RU" sz="3600" baseline="0" dirty="0" err="1" smtClean="0"/>
                        <a:t>афереза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235 руб.20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17946"/>
                  </a:ext>
                </a:extLst>
              </a:tr>
              <a:tr h="135716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</a:t>
                      </a:r>
                      <a:r>
                        <a:rPr lang="ru-RU" sz="3600" baseline="0" dirty="0" smtClean="0"/>
                        <a:t> 5 доз тромбоцитов, полученных методом автоматического </a:t>
                      </a:r>
                      <a:r>
                        <a:rPr lang="ru-RU" sz="3600" baseline="0" dirty="0" err="1" smtClean="0"/>
                        <a:t>цитафереза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440 руб. 00 коп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81689"/>
                  </a:ext>
                </a:extLst>
              </a:tr>
              <a:tr h="135716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</a:t>
                      </a:r>
                      <a:r>
                        <a:rPr lang="ru-RU" sz="3600" baseline="0" dirty="0" smtClean="0"/>
                        <a:t> 600 мл </a:t>
                      </a:r>
                      <a:r>
                        <a:rPr lang="ru-RU" sz="3600" baseline="0" dirty="0" err="1" smtClean="0"/>
                        <a:t>изоиммунной</a:t>
                      </a:r>
                      <a:r>
                        <a:rPr lang="ru-RU" sz="3600" baseline="0" dirty="0" smtClean="0"/>
                        <a:t> плазмы, полученной методом автоматического </a:t>
                      </a:r>
                      <a:r>
                        <a:rPr lang="ru-RU" sz="3600" baseline="0" dirty="0" err="1" smtClean="0"/>
                        <a:t>плазмафереза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648 руб.00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6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3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32522"/>
              </p:ext>
            </p:extLst>
          </p:nvPr>
        </p:nvGraphicFramePr>
        <p:xfrm>
          <a:off x="363947" y="1058739"/>
          <a:ext cx="11469190" cy="4490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6128">
                  <a:extLst>
                    <a:ext uri="{9D8B030D-6E8A-4147-A177-3AD203B41FA5}">
                      <a16:colId xmlns:a16="http://schemas.microsoft.com/office/drawing/2014/main" val="4258171022"/>
                    </a:ext>
                  </a:extLst>
                </a:gridCol>
                <a:gridCol w="3823062">
                  <a:extLst>
                    <a:ext uri="{9D8B030D-6E8A-4147-A177-3AD203B41FA5}">
                      <a16:colId xmlns:a16="http://schemas.microsoft.com/office/drawing/2014/main" val="127296444"/>
                    </a:ext>
                  </a:extLst>
                </a:gridCol>
              </a:tblGrid>
              <a:tr h="92397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ПРОЧИЕ ВЫПЛАТЫ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СУММА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94998"/>
                  </a:ext>
                </a:extLst>
              </a:tr>
              <a:tr h="809897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 незавершенную </a:t>
                      </a:r>
                      <a:r>
                        <a:rPr lang="ru-RU" sz="3600" dirty="0" err="1" smtClean="0"/>
                        <a:t>донацию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12</a:t>
                      </a:r>
                      <a:r>
                        <a:rPr lang="ru-RU" sz="3600" baseline="0" dirty="0" smtClean="0"/>
                        <a:t> руб</a:t>
                      </a:r>
                      <a:r>
                        <a:rPr lang="ru-RU" sz="3600" dirty="0" smtClean="0"/>
                        <a:t>. 00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17333"/>
                  </a:ext>
                </a:extLst>
              </a:tr>
              <a:tr h="101890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За несостоявшуюся </a:t>
                      </a:r>
                      <a:r>
                        <a:rPr lang="ru-RU" sz="3600" dirty="0" err="1" smtClean="0"/>
                        <a:t>донацию</a:t>
                      </a:r>
                      <a:r>
                        <a:rPr lang="ru-RU" sz="360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 руб. 00 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80006"/>
                  </a:ext>
                </a:extLst>
              </a:tr>
              <a:tr h="150222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При</a:t>
                      </a:r>
                      <a:r>
                        <a:rPr lang="ru-RU" sz="3600" baseline="0" dirty="0" smtClean="0"/>
                        <a:t> отказе от возмещения расходов</a:t>
                      </a:r>
                      <a:r>
                        <a:rPr lang="en-US" sz="3600" baseline="0" dirty="0" smtClean="0"/>
                        <a:t>, </a:t>
                      </a:r>
                      <a:r>
                        <a:rPr lang="ru-RU" sz="3600" baseline="0" dirty="0" smtClean="0"/>
                        <a:t>связанных с выполнением донорских функций (завтрак не выдается)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smtClean="0"/>
                        <a:t>12 руб.00 </a:t>
                      </a:r>
                      <a:r>
                        <a:rPr lang="ru-RU" sz="3600" dirty="0" smtClean="0"/>
                        <a:t>коп.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26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4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4262" y="1106239"/>
            <a:ext cx="6862526" cy="5267401"/>
          </a:xfrm>
        </p:spPr>
        <p:txBody>
          <a:bodyPr>
            <a:normAutofit fontScale="25000" lnSpcReduction="20000"/>
          </a:bodyPr>
          <a:lstStyle/>
          <a:p>
            <a:pPr marL="0" indent="361950" fontAlgn="base">
              <a:buNone/>
            </a:pPr>
            <a:endParaRPr lang="ru-RU" dirty="0" smtClean="0"/>
          </a:p>
          <a:p>
            <a:pPr marL="0" indent="36195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400" dirty="0" smtClean="0"/>
              <a:t>Сдача </a:t>
            </a:r>
            <a:r>
              <a:rPr lang="ru-RU" sz="10400" dirty="0"/>
              <a:t>крови позволяет спасти жизни пациентов, которые пережили тяжелую аварию и потеряли большое количество </a:t>
            </a:r>
            <a:r>
              <a:rPr lang="ru-RU" sz="10400" dirty="0" smtClean="0"/>
              <a:t>крови. </a:t>
            </a:r>
          </a:p>
          <a:p>
            <a:pPr marL="0" indent="36195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400" dirty="0" smtClean="0"/>
              <a:t>Причины </a:t>
            </a:r>
            <a:r>
              <a:rPr lang="ru-RU" sz="10400" dirty="0"/>
              <a:t>могут включать: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0400" dirty="0"/>
              <a:t>п</a:t>
            </a:r>
            <a:r>
              <a:rPr lang="ru-RU" sz="10400" dirty="0" smtClean="0"/>
              <a:t>ополнение резервов банков </a:t>
            </a:r>
            <a:r>
              <a:rPr lang="ru-RU" sz="10400" dirty="0"/>
              <a:t>и </a:t>
            </a:r>
            <a:r>
              <a:rPr lang="ru-RU" sz="10400" dirty="0" smtClean="0"/>
              <a:t>центров крови;</a:t>
            </a:r>
            <a:endParaRPr lang="ru-RU" sz="10400" dirty="0"/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0400" dirty="0"/>
              <a:t>п</a:t>
            </a:r>
            <a:r>
              <a:rPr lang="ru-RU" sz="10400" dirty="0" smtClean="0"/>
              <a:t>олучение </a:t>
            </a:r>
            <a:r>
              <a:rPr lang="ru-RU" sz="10400" dirty="0"/>
              <a:t>дополнительного заработка;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0400" dirty="0"/>
              <a:t>с</a:t>
            </a:r>
            <a:r>
              <a:rPr lang="ru-RU" sz="10400" dirty="0" smtClean="0"/>
              <a:t>оздание </a:t>
            </a:r>
            <a:r>
              <a:rPr lang="ru-RU" sz="10400" dirty="0"/>
              <a:t>стресса для организма (положительно влияет на </a:t>
            </a:r>
            <a:r>
              <a:rPr lang="ru-RU" sz="10400" dirty="0" smtClean="0"/>
              <a:t>ускоренное обновление </a:t>
            </a:r>
            <a:r>
              <a:rPr lang="ru-RU" sz="10400" dirty="0"/>
              <a:t>кровяных </a:t>
            </a:r>
            <a:r>
              <a:rPr lang="ru-RU" sz="10400" dirty="0" smtClean="0"/>
              <a:t>телец</a:t>
            </a:r>
            <a:r>
              <a:rPr lang="ru-RU" sz="10400" u="sng" dirty="0" smtClean="0"/>
              <a:t>)</a:t>
            </a:r>
            <a:r>
              <a:rPr lang="ru-RU" sz="10400" dirty="0" smtClean="0"/>
              <a:t>;</a:t>
            </a:r>
            <a:endParaRPr lang="ru-RU" sz="10400" dirty="0"/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10400" dirty="0"/>
              <a:t>у</a:t>
            </a:r>
            <a:r>
              <a:rPr lang="ru-RU" sz="10400" dirty="0" smtClean="0"/>
              <a:t>лучшение настроения и повышение самооценки от альтруистического поступка</a:t>
            </a:r>
            <a:r>
              <a:rPr lang="ru-RU" sz="10400" dirty="0"/>
              <a:t>.</a:t>
            </a:r>
          </a:p>
          <a:p>
            <a:pPr marL="0" indent="0">
              <a:buNone/>
            </a:pPr>
            <a:endParaRPr lang="ru-RU" sz="9600" dirty="0"/>
          </a:p>
        </p:txBody>
      </p:sp>
      <p:pic>
        <p:nvPicPr>
          <p:cNvPr id="5" name="Picture 9" descr="Картинки по запросу донорство крови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6" y="1880878"/>
            <a:ext cx="4635765" cy="335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288" y="344031"/>
            <a:ext cx="840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 </a:t>
            </a:r>
            <a:r>
              <a:rPr lang="ru-RU" sz="4000" b="1" dirty="0">
                <a:latin typeface="+mj-lt"/>
              </a:rPr>
              <a:t>Зачем сдавать кровь?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9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6320" y="548725"/>
            <a:ext cx="717581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</a:rPr>
              <a:t>Донорам, которым проведено не менее четырех </a:t>
            </a:r>
            <a:r>
              <a:rPr lang="ru-RU" sz="3200" dirty="0" err="1">
                <a:ea typeface="Times New Roman" panose="02020603050405020304" pitchFamily="18" charset="0"/>
              </a:rPr>
              <a:t>донаций</a:t>
            </a:r>
            <a:r>
              <a:rPr lang="ru-RU" sz="3200" dirty="0">
                <a:ea typeface="Times New Roman" panose="02020603050405020304" pitchFamily="18" charset="0"/>
              </a:rPr>
              <a:t> крови, не менее 16 </a:t>
            </a:r>
            <a:r>
              <a:rPr lang="ru-RU" sz="3200" dirty="0" err="1">
                <a:ea typeface="Times New Roman" panose="02020603050405020304" pitchFamily="18" charset="0"/>
              </a:rPr>
              <a:t>донаций</a:t>
            </a:r>
            <a:r>
              <a:rPr lang="ru-RU" sz="3200" dirty="0">
                <a:ea typeface="Times New Roman" panose="02020603050405020304" pitchFamily="18" charset="0"/>
              </a:rPr>
              <a:t> компонентов крови в течение 12 месяцев, предшествующих дню наступления временной нетрудоспособности (независимо от причины ее наступления), пособие по временной нетрудоспособности назначается с первого дня утраты трудоспособности в размере 100 процентов среднедневного заработка.</a:t>
            </a:r>
          </a:p>
          <a:p>
            <a:pPr indent="342900" algn="just">
              <a:spcAft>
                <a:spcPts val="0"/>
              </a:spcAft>
            </a:pPr>
            <a:endParaRPr lang="ru-RU" sz="3200" dirty="0">
              <a:ea typeface="Times New Roman" panose="02020603050405020304" pitchFamily="18" charset="0"/>
            </a:endParaRP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3" y="1556551"/>
            <a:ext cx="3594780" cy="35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5952" y="81481"/>
            <a:ext cx="79455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ea typeface="Times New Roman" panose="02020603050405020304" pitchFamily="18" charset="0"/>
              </a:rPr>
              <a:t>      Доноры</a:t>
            </a:r>
            <a:r>
              <a:rPr lang="ru-RU" sz="3200" dirty="0">
                <a:ea typeface="Times New Roman" panose="02020603050405020304" pitchFamily="18" charset="0"/>
              </a:rPr>
              <a:t>, которым проведено не менее 20 </a:t>
            </a:r>
            <a:r>
              <a:rPr lang="ru-RU" sz="3200" dirty="0" err="1">
                <a:ea typeface="Times New Roman" panose="02020603050405020304" pitchFamily="18" charset="0"/>
              </a:rPr>
              <a:t>донаций</a:t>
            </a:r>
            <a:r>
              <a:rPr lang="ru-RU" sz="3200" dirty="0">
                <a:ea typeface="Times New Roman" panose="02020603050405020304" pitchFamily="18" charset="0"/>
              </a:rPr>
              <a:t> крови, не менее 40 </a:t>
            </a:r>
            <a:r>
              <a:rPr lang="ru-RU" sz="3200" dirty="0" err="1">
                <a:ea typeface="Times New Roman" panose="02020603050405020304" pitchFamily="18" charset="0"/>
              </a:rPr>
              <a:t>донаций</a:t>
            </a:r>
            <a:r>
              <a:rPr lang="ru-RU" sz="3200" dirty="0">
                <a:ea typeface="Times New Roman" panose="02020603050405020304" pitchFamily="18" charset="0"/>
              </a:rPr>
              <a:t> компонентов крови, отказавшиеся от возмещения расходов, связанных с выполнением ими донорской функции, а также доноры, которым проведено не менее 40 </a:t>
            </a:r>
            <a:r>
              <a:rPr lang="ru-RU" sz="3200" dirty="0" err="1">
                <a:ea typeface="Times New Roman" panose="02020603050405020304" pitchFamily="18" charset="0"/>
              </a:rPr>
              <a:t>донаций</a:t>
            </a:r>
            <a:r>
              <a:rPr lang="ru-RU" sz="3200" dirty="0">
                <a:ea typeface="Times New Roman" panose="02020603050405020304" pitchFamily="18" charset="0"/>
              </a:rPr>
              <a:t> крови, не менее 80 </a:t>
            </a:r>
            <a:r>
              <a:rPr lang="ru-RU" sz="3200" dirty="0" err="1">
                <a:ea typeface="Times New Roman" panose="02020603050405020304" pitchFamily="18" charset="0"/>
              </a:rPr>
              <a:t>донаций</a:t>
            </a:r>
            <a:r>
              <a:rPr lang="ru-RU" sz="3200" dirty="0">
                <a:ea typeface="Times New Roman" panose="02020603050405020304" pitchFamily="18" charset="0"/>
              </a:rPr>
              <a:t> компонентов крови, получившие возмещение расходов, связанных с выполнением ими донорской функции, награждаются нагрудным знаком отличия Министерства здравоохранения "</a:t>
            </a:r>
            <a:r>
              <a:rPr lang="ru-RU" sz="3200" dirty="0" err="1">
                <a:ea typeface="Times New Roman" panose="02020603050405020304" pitchFamily="18" charset="0"/>
              </a:rPr>
              <a:t>Ганаровы</a:t>
            </a:r>
            <a:r>
              <a:rPr lang="ru-RU" sz="3200" dirty="0"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a typeface="Times New Roman" panose="02020603050405020304" pitchFamily="18" charset="0"/>
              </a:rPr>
              <a:t>донар</a:t>
            </a:r>
            <a:r>
              <a:rPr lang="ru-RU" sz="3200" dirty="0"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ea typeface="Times New Roman" panose="02020603050405020304" pitchFamily="18" charset="0"/>
              </a:rPr>
              <a:t>Рэспублiкi</a:t>
            </a:r>
            <a:r>
              <a:rPr lang="ru-RU" sz="3200" dirty="0">
                <a:ea typeface="Times New Roman" panose="02020603050405020304" pitchFamily="18" charset="0"/>
              </a:rPr>
              <a:t> Беларусь" в порядке, установленном Президентом Республики Беларусь.</a:t>
            </a:r>
            <a:endParaRPr lang="ru-RU" sz="3200" dirty="0"/>
          </a:p>
        </p:txBody>
      </p:sp>
      <p:pic>
        <p:nvPicPr>
          <p:cNvPr id="4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4" y="1783534"/>
            <a:ext cx="3141552" cy="31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7556" y="452673"/>
            <a:ext cx="7143185" cy="5950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800" dirty="0" smtClean="0">
                <a:ea typeface="Times New Roman" panose="02020603050405020304" pitchFamily="18" charset="0"/>
              </a:rPr>
              <a:t>с </a:t>
            </a:r>
            <a:r>
              <a:rPr lang="ru-RU" sz="2800" dirty="0">
                <a:ea typeface="Times New Roman" panose="02020603050405020304" pitchFamily="18" charset="0"/>
              </a:rPr>
              <a:t>27 декабря 2014 г. до вступления в силу настоящего Закона: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одна безвозмездная донация крови приравнивается к одной </a:t>
            </a:r>
            <a:r>
              <a:rPr lang="ru-RU" sz="2800" dirty="0" smtClean="0">
                <a:ea typeface="Times New Roman" panose="02020603050405020304" pitchFamily="18" charset="0"/>
              </a:rPr>
              <a:t>безвозмездной донации крови, </a:t>
            </a:r>
            <a:r>
              <a:rPr lang="ru-RU" sz="2800" dirty="0">
                <a:ea typeface="Times New Roman" panose="02020603050405020304" pitchFamily="18" charset="0"/>
              </a:rPr>
              <a:t>одна безвозмездная донация плазмы, лейкоцитов, тромбоцитов - к одной </a:t>
            </a:r>
            <a:r>
              <a:rPr lang="ru-RU" sz="2800" dirty="0" smtClean="0">
                <a:ea typeface="Times New Roman" panose="02020603050405020304" pitchFamily="18" charset="0"/>
              </a:rPr>
              <a:t>безвозмездной донации </a:t>
            </a:r>
            <a:r>
              <a:rPr lang="ru-RU" sz="2800" dirty="0">
                <a:ea typeface="Times New Roman" panose="02020603050405020304" pitchFamily="18" charset="0"/>
              </a:rPr>
              <a:t>компонентов </a:t>
            </a:r>
            <a:r>
              <a:rPr lang="ru-RU" sz="2800" dirty="0" smtClean="0">
                <a:ea typeface="Times New Roman" panose="02020603050405020304" pitchFamily="18" charset="0"/>
              </a:rPr>
              <a:t>крови;</a:t>
            </a:r>
            <a:endParaRPr lang="ru-RU" sz="2800" dirty="0">
              <a:ea typeface="Times New Roman" panose="02020603050405020304" pitchFamily="18" charset="0"/>
            </a:endParaRP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800" dirty="0">
                <a:ea typeface="Times New Roman" panose="02020603050405020304" pitchFamily="18" charset="0"/>
              </a:rPr>
              <a:t>одна возмездная донация крови приравнивается к одной донации крови донора</a:t>
            </a:r>
            <a:r>
              <a:rPr lang="ru-RU" sz="2800" dirty="0" smtClean="0">
                <a:ea typeface="Times New Roman" panose="02020603050405020304" pitchFamily="18" charset="0"/>
              </a:rPr>
              <a:t>, </a:t>
            </a:r>
            <a:r>
              <a:rPr lang="ru-RU" sz="2800" dirty="0">
                <a:ea typeface="Times New Roman" panose="02020603050405020304" pitchFamily="18" charset="0"/>
              </a:rPr>
              <a:t>одна возмездная донация плазмы, лейкоцитов, тромбоцитов - к одной донации компонентов </a:t>
            </a:r>
            <a:r>
              <a:rPr lang="ru-RU" sz="2800" dirty="0" smtClean="0">
                <a:ea typeface="Times New Roman" panose="02020603050405020304" pitchFamily="18" charset="0"/>
              </a:rPr>
              <a:t>крови.</a:t>
            </a:r>
            <a:endParaRPr lang="ru-RU" sz="2800" dirty="0">
              <a:ea typeface="Times New Roman" panose="02020603050405020304" pitchFamily="18" charset="0"/>
            </a:endParaRPr>
          </a:p>
        </p:txBody>
      </p:sp>
      <p:pic>
        <p:nvPicPr>
          <p:cNvPr id="3" name="Picture 2" descr="https://gs.archives.gov.by/wp-content/uploads/elementor/thumbs/%D0%90-197-ogp7hjv1ue6vlp9j2xf6goxk5kyl8lwnnd0jyc34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69" y="1448554"/>
            <a:ext cx="2823711" cy="35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2332" y="126749"/>
            <a:ext cx="8166225" cy="643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600" b="1" dirty="0">
                <a:ea typeface="Times New Roman" panose="02020603050405020304" pitchFamily="18" charset="0"/>
                <a:cs typeface="Calibri" panose="020F0502020204030204" pitchFamily="34" charset="0"/>
              </a:rPr>
              <a:t>Статья 40. </a:t>
            </a:r>
            <a:endParaRPr lang="ru-RU" sz="26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  <a:cs typeface="Calibri" panose="020F0502020204030204" pitchFamily="34" charset="0"/>
              </a:rPr>
              <a:t>Донору, награжденному нагрудным знаком отличия </a:t>
            </a:r>
            <a:r>
              <a:rPr lang="ru-RU" sz="2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r>
              <a:rPr lang="ru-RU" sz="2600" dirty="0" err="1">
                <a:ea typeface="Times New Roman" panose="02020603050405020304" pitchFamily="18" charset="0"/>
                <a:cs typeface="Calibri" panose="020F0502020204030204" pitchFamily="34" charset="0"/>
              </a:rPr>
              <a:t>Ганаровы</a:t>
            </a:r>
            <a:r>
              <a:rPr lang="ru-RU" sz="26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ea typeface="Times New Roman" panose="02020603050405020304" pitchFamily="18" charset="0"/>
                <a:cs typeface="Calibri" panose="020F0502020204030204" pitchFamily="34" charset="0"/>
              </a:rPr>
              <a:t>донар</a:t>
            </a:r>
            <a:r>
              <a:rPr lang="ru-RU" sz="26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600" dirty="0" err="1">
                <a:ea typeface="Times New Roman" panose="02020603050405020304" pitchFamily="18" charset="0"/>
                <a:cs typeface="Calibri" panose="020F0502020204030204" pitchFamily="34" charset="0"/>
              </a:rPr>
              <a:t>Рэспублiкi</a:t>
            </a:r>
            <a:r>
              <a:rPr lang="ru-RU" sz="2600" dirty="0">
                <a:ea typeface="Times New Roman" panose="02020603050405020304" pitchFamily="18" charset="0"/>
                <a:cs typeface="Calibri" panose="020F0502020204030204" pitchFamily="34" charset="0"/>
              </a:rPr>
              <a:t> Беларусь", предоставляются следующие льготы, права и гарантии: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  <a:cs typeface="Calibri" panose="020F0502020204030204" pitchFamily="34" charset="0"/>
              </a:rPr>
              <a:t>скидка в размере 25 процентов на платные медицинские услуги в государственных организациях здравоохранения, за исключением платных медицинских услуг, тарифы на которые регулируются Министерством здравоохранения (по согласованию с Министерством антимонопольного регулирования и торговли);</a:t>
            </a:r>
          </a:p>
          <a:p>
            <a:pPr indent="342900" algn="just">
              <a:spcBef>
                <a:spcPts val="1000"/>
              </a:spcBef>
              <a:spcAft>
                <a:spcPts val="0"/>
              </a:spcAft>
            </a:pPr>
            <a:r>
              <a:rPr lang="ru-RU" sz="2600" dirty="0">
                <a:ea typeface="Times New Roman" panose="02020603050405020304" pitchFamily="18" charset="0"/>
                <a:cs typeface="Calibri" panose="020F0502020204030204" pitchFamily="34" charset="0"/>
              </a:rPr>
              <a:t>внеочередное медицинское обслуживание в государственных организациях здравоохранения, в том числе в тех, в которых он обслуживался до выхода на пенсию, если иное не установлено законодательством</a:t>
            </a:r>
            <a:r>
              <a:rPr lang="ru-RU" sz="26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26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ttps://st.depositphotos.com/1842549/3497/i/950/depositphotos_34976839-stock-photo-paragraph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2" y="1837853"/>
            <a:ext cx="2779415" cy="27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935" y="126749"/>
            <a:ext cx="10348864" cy="10924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 </a:t>
            </a:r>
            <a:r>
              <a:rPr lang="ru-RU" b="1" dirty="0"/>
              <a:t>подготовится </a:t>
            </a:r>
            <a:r>
              <a:rPr lang="ru-RU" b="1" dirty="0" smtClean="0"/>
              <a:t>к </a:t>
            </a:r>
            <a:r>
              <a:rPr lang="ru-RU" b="1" dirty="0"/>
              <a:t>сдаче крови ?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2848" y="1732593"/>
            <a:ext cx="5531576" cy="32920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4935" y="2101331"/>
            <a:ext cx="48254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3200" b="0" i="0" dirty="0" smtClean="0">
                <a:solidFill>
                  <a:srgbClr val="1A1A1A"/>
                </a:solidFill>
                <a:effectLst/>
                <a:cs typeface="Calibri Light" panose="020F0302020204030204" pitchFamily="34" charset="0"/>
              </a:rPr>
              <a:t>Соблюдение донорами рекомендаций</a:t>
            </a:r>
          </a:p>
          <a:p>
            <a:r>
              <a:rPr lang="ru-RU" sz="3200" dirty="0">
                <a:solidFill>
                  <a:srgbClr val="1A1A1A"/>
                </a:solidFill>
                <a:cs typeface="Calibri Light" panose="020F0302020204030204" pitchFamily="34" charset="0"/>
              </a:rPr>
              <a:t>с</a:t>
            </a:r>
            <a:r>
              <a:rPr lang="ru-RU" sz="3200" b="0" i="0" dirty="0" smtClean="0">
                <a:solidFill>
                  <a:srgbClr val="1A1A1A"/>
                </a:solidFill>
                <a:effectLst/>
                <a:cs typeface="Calibri Light" panose="020F0302020204030204" pitchFamily="34" charset="0"/>
              </a:rPr>
              <a:t>лужбы крови </a:t>
            </a:r>
          </a:p>
          <a:p>
            <a:r>
              <a:rPr lang="ru-RU" sz="3200" b="0" i="0" dirty="0" smtClean="0">
                <a:solidFill>
                  <a:srgbClr val="1A1A1A"/>
                </a:solidFill>
                <a:effectLst/>
                <a:cs typeface="Calibri Light" panose="020F0302020204030204" pitchFamily="34" charset="0"/>
              </a:rPr>
              <a:t>позволяет улучшить</a:t>
            </a:r>
          </a:p>
          <a:p>
            <a:r>
              <a:rPr lang="ru-RU" sz="3200" b="0" i="0" dirty="0" smtClean="0">
                <a:solidFill>
                  <a:srgbClr val="1A1A1A"/>
                </a:solidFill>
                <a:effectLst/>
                <a:cs typeface="Calibri Light" panose="020F0302020204030204" pitchFamily="34" charset="0"/>
              </a:rPr>
              <a:t>переносимость </a:t>
            </a:r>
            <a:r>
              <a:rPr lang="ru-RU" sz="3200" b="0" i="0" dirty="0" err="1" smtClean="0">
                <a:solidFill>
                  <a:srgbClr val="1A1A1A"/>
                </a:solidFill>
                <a:effectLst/>
                <a:cs typeface="Calibri Light" panose="020F0302020204030204" pitchFamily="34" charset="0"/>
              </a:rPr>
              <a:t>донации</a:t>
            </a:r>
            <a:r>
              <a:rPr lang="ru-RU" sz="3200" b="0" i="0" dirty="0" smtClean="0">
                <a:solidFill>
                  <a:srgbClr val="1A1A1A"/>
                </a:solidFill>
                <a:effectLst/>
                <a:cs typeface="Calibri Light" panose="020F0302020204030204" pitchFamily="34" charset="0"/>
              </a:rPr>
              <a:t>.</a:t>
            </a:r>
            <a:endParaRPr lang="ru-RU" sz="3200" b="0" i="0" dirty="0">
              <a:solidFill>
                <a:srgbClr val="1A1A1A"/>
              </a:solidFill>
              <a:effectLst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36" y="172017"/>
            <a:ext cx="11410901" cy="1140736"/>
          </a:xfrm>
        </p:spPr>
        <p:txBody>
          <a:bodyPr>
            <a:normAutofit/>
          </a:bodyPr>
          <a:lstStyle/>
          <a:p>
            <a:r>
              <a:rPr lang="ru-RU" altLang="zh-CN" sz="3200" b="1" i="1" dirty="0"/>
              <a:t>Что можно и нужно есть донору перед сдачей крови – список рекомендуемых продуктов: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303" y="1480457"/>
            <a:ext cx="10944497" cy="4696506"/>
          </a:xfrm>
        </p:spPr>
        <p:txBody>
          <a:bodyPr>
            <a:normAutofit fontScale="92500" lnSpcReduction="10000"/>
          </a:bodyPr>
          <a:lstStyle/>
          <a:p>
            <a:r>
              <a:rPr lang="ru-RU" altLang="zh-CN" b="1" dirty="0"/>
              <a:t>Порция напитка </a:t>
            </a:r>
            <a:r>
              <a:rPr lang="ru-RU" altLang="zh-CN" dirty="0"/>
              <a:t>– обязательна непосредственно перед процедурой сдачи крови во избежание развития </a:t>
            </a:r>
            <a:r>
              <a:rPr lang="ru-RU" altLang="zh-CN" dirty="0" err="1"/>
              <a:t>гиповолемической</a:t>
            </a:r>
            <a:r>
              <a:rPr lang="ru-RU" altLang="zh-CN" dirty="0"/>
              <a:t> реакции организма из-за резкого изменения артериального давления. Рекомендуется выпить минеральную воду, сладкий чай, компот из сухофруктов, сок.</a:t>
            </a:r>
          </a:p>
          <a:p>
            <a:r>
              <a:rPr lang="ru-RU" altLang="zh-CN" b="1" dirty="0"/>
              <a:t>Легкий завтрак за 2-3 часа до сдачи крови </a:t>
            </a:r>
            <a:r>
              <a:rPr lang="ru-RU" altLang="zh-CN" dirty="0"/>
              <a:t>– накануне </a:t>
            </a:r>
            <a:r>
              <a:rPr lang="ru-RU" altLang="zh-CN" dirty="0" err="1"/>
              <a:t>донации</a:t>
            </a:r>
            <a:r>
              <a:rPr lang="ru-RU" altLang="zh-CN" dirty="0"/>
              <a:t> во избежание обморока и слабости рекомендуется перекусить отварными крупами на воде либо макаронными изделиями без добавления масла. Также можно есть хлеб, сушку, сухари (не магазинные снеки!), простое галетное и овсяное печенье.</a:t>
            </a:r>
          </a:p>
          <a:p>
            <a:r>
              <a:rPr lang="ru-RU" altLang="zh-CN" b="1" dirty="0" smtClean="0"/>
              <a:t> Рыба, приготовленная на пару </a:t>
            </a:r>
            <a:r>
              <a:rPr lang="ru-RU" altLang="zh-CN" b="1" dirty="0"/>
              <a:t>и </a:t>
            </a:r>
            <a:r>
              <a:rPr lang="ru-RU" altLang="zh-CN" b="1" dirty="0" smtClean="0"/>
              <a:t>отварное </a:t>
            </a:r>
            <a:r>
              <a:rPr lang="ru-RU" altLang="zh-CN" b="1" dirty="0"/>
              <a:t>мясо нежирных сортов</a:t>
            </a:r>
            <a:r>
              <a:rPr lang="ru-RU" altLang="zh-CN" dirty="0"/>
              <a:t>.</a:t>
            </a:r>
          </a:p>
          <a:p>
            <a:r>
              <a:rPr lang="ru-RU" altLang="zh-CN" b="1" dirty="0"/>
              <a:t>Отварной картофель, другие сырые либо пропаренные овощи.</a:t>
            </a:r>
            <a:endParaRPr lang="ru-RU" altLang="zh-CN" dirty="0"/>
          </a:p>
          <a:p>
            <a:r>
              <a:rPr lang="ru-RU" altLang="zh-CN" b="1" dirty="0"/>
              <a:t>Фрукты</a:t>
            </a:r>
            <a:r>
              <a:rPr lang="ru-RU" altLang="zh-CN" dirty="0"/>
              <a:t> (кроме запрещенных).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3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81069"/>
            <a:ext cx="10883537" cy="1004935"/>
          </a:xfrm>
        </p:spPr>
        <p:txBody>
          <a:bodyPr>
            <a:normAutofit fontScale="90000"/>
          </a:bodyPr>
          <a:lstStyle/>
          <a:p>
            <a:r>
              <a:rPr lang="ru-RU" altLang="zh-CN" sz="3100" b="1" i="1" dirty="0" smtClean="0"/>
              <a:t/>
            </a:r>
            <a:br>
              <a:rPr lang="ru-RU" altLang="zh-CN" sz="3100" b="1" i="1" dirty="0" smtClean="0"/>
            </a:br>
            <a:r>
              <a:rPr lang="ru-RU" altLang="zh-CN" sz="3100" b="1" i="1" dirty="0"/>
              <a:t/>
            </a:r>
            <a:br>
              <a:rPr lang="ru-RU" altLang="zh-CN" sz="3100" b="1" i="1" dirty="0"/>
            </a:br>
            <a:r>
              <a:rPr lang="ru-RU" altLang="zh-CN" sz="3600" b="1" i="1" dirty="0" smtClean="0"/>
              <a:t>Чего </a:t>
            </a:r>
            <a:r>
              <a:rPr lang="ru-RU" altLang="zh-CN" sz="3600" b="1" i="1" dirty="0"/>
              <a:t>нельзя есть донорам перед сдачей крови – запрещенные продукты и напитки:</a:t>
            </a:r>
            <a:br>
              <a:rPr lang="ru-RU" altLang="zh-CN" sz="3600" b="1" i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29624"/>
            <a:ext cx="10515601" cy="4547339"/>
          </a:xfrm>
        </p:spPr>
        <p:txBody>
          <a:bodyPr>
            <a:normAutofit fontScale="92500" lnSpcReduction="20000"/>
          </a:bodyPr>
          <a:lstStyle/>
          <a:p>
            <a:r>
              <a:rPr lang="ru-RU" altLang="zh-CN" b="1" dirty="0"/>
              <a:t>Копченая, острая и жареная пища </a:t>
            </a:r>
            <a:r>
              <a:rPr lang="ru-RU" altLang="zh-CN" dirty="0"/>
              <a:t>с многочисленными специями – табу как минимум в течение 48 часов перед процедурой </a:t>
            </a:r>
            <a:r>
              <a:rPr lang="ru-RU" altLang="zh-CN" dirty="0" err="1"/>
              <a:t>донации</a:t>
            </a:r>
            <a:r>
              <a:rPr lang="ru-RU" altLang="zh-CN" dirty="0"/>
              <a:t>.</a:t>
            </a:r>
          </a:p>
          <a:p>
            <a:r>
              <a:rPr lang="ru-RU" altLang="zh-CN" b="1" dirty="0"/>
              <a:t>Соленья </a:t>
            </a:r>
            <a:r>
              <a:rPr lang="ru-RU" altLang="zh-CN" dirty="0"/>
              <a:t>– также запрещены.</a:t>
            </a:r>
          </a:p>
          <a:p>
            <a:r>
              <a:rPr lang="ru-RU" altLang="zh-CN" b="1" dirty="0"/>
              <a:t>Молочные продукты, в том </a:t>
            </a:r>
            <a:r>
              <a:rPr lang="ru-RU" altLang="zh-CN" b="1" dirty="0" smtClean="0"/>
              <a:t>числе </a:t>
            </a:r>
            <a:r>
              <a:rPr lang="ru-RU" altLang="zh-CN" b="1" dirty="0"/>
              <a:t>йогурты, сыр, сливки, масло, а также яйца </a:t>
            </a:r>
            <a:r>
              <a:rPr lang="ru-RU" altLang="zh-CN" dirty="0"/>
              <a:t>– причина такого запрета проста: употребление даже небольшого количества жиров и животных белков сказывается на составе и качестве крови, и мешает ее разделению на компоненты. Кроме того, из-за микрочастиц жира сыворотка крови становится слишком густой, вязкой, и приобретает мутный вид, именуемый </a:t>
            </a:r>
            <a:r>
              <a:rPr lang="ru-RU" altLang="zh-CN" dirty="0" err="1"/>
              <a:t>хилезом</a:t>
            </a:r>
            <a:r>
              <a:rPr lang="ru-RU" altLang="zh-CN" dirty="0"/>
              <a:t> плазмы.</a:t>
            </a:r>
          </a:p>
          <a:p>
            <a:r>
              <a:rPr lang="ru-RU" altLang="zh-CN" b="1" dirty="0"/>
              <a:t>Орехи, финики и бананы</a:t>
            </a:r>
            <a:r>
              <a:rPr lang="ru-RU" altLang="zh-CN" dirty="0"/>
              <a:t> – запрещены по той же причине.</a:t>
            </a:r>
          </a:p>
          <a:p>
            <a:r>
              <a:rPr lang="ru-RU" altLang="zh-CN" b="1" dirty="0"/>
              <a:t>Свекла </a:t>
            </a:r>
            <a:r>
              <a:rPr lang="ru-RU" altLang="zh-CN" dirty="0"/>
              <a:t>– рекомендуется исключить за 48 часов перед сдачей крови.</a:t>
            </a:r>
          </a:p>
          <a:p>
            <a:r>
              <a:rPr lang="ru-RU" altLang="zh-CN" b="1" dirty="0"/>
              <a:t>Черника </a:t>
            </a:r>
            <a:r>
              <a:rPr lang="ru-RU" altLang="zh-CN" dirty="0"/>
              <a:t>– рекомендуется исключить за 72 часа до забора крови.</a:t>
            </a:r>
          </a:p>
          <a:p>
            <a:endParaRPr lang="ru-RU" altLang="zh-CN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0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166949" y="557348"/>
            <a:ext cx="10186851" cy="975359"/>
          </a:xfrm>
        </p:spPr>
        <p:txBody>
          <a:bodyPr>
            <a:noAutofit/>
          </a:bodyPr>
          <a:lstStyle/>
          <a:p>
            <a:r>
              <a:rPr lang="ru-RU" altLang="zh-CN" sz="2800" b="1" i="1" dirty="0" smtClean="0"/>
              <a:t/>
            </a:r>
            <a:br>
              <a:rPr lang="ru-RU" altLang="zh-CN" sz="2800" b="1" i="1" dirty="0" smtClean="0"/>
            </a:br>
            <a:endParaRPr lang="ru-RU" altLang="zh-CN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63" y="1348966"/>
            <a:ext cx="10850793" cy="5165045"/>
          </a:xfrm>
        </p:spPr>
        <p:txBody>
          <a:bodyPr>
            <a:normAutofit fontScale="92500" lnSpcReduction="10000"/>
          </a:bodyPr>
          <a:lstStyle/>
          <a:p>
            <a:r>
              <a:rPr lang="ru-RU" altLang="zh-CN" b="1" dirty="0"/>
              <a:t>Колбасные изделия </a:t>
            </a:r>
            <a:r>
              <a:rPr lang="ru-RU" altLang="zh-CN" dirty="0"/>
              <a:t>– сосиски, колбаса, балык, ветчина и </a:t>
            </a:r>
            <a:r>
              <a:rPr lang="ru-RU" altLang="zh-CN" dirty="0" smtClean="0"/>
              <a:t>т.д.</a:t>
            </a:r>
            <a:endParaRPr lang="ru-RU" altLang="zh-CN" dirty="0"/>
          </a:p>
          <a:p>
            <a:r>
              <a:rPr lang="ru-RU" altLang="zh-CN" b="1" dirty="0"/>
              <a:t>Чипсы, сухарики, халва, семечки, всевозможные снеки, а также кетчуп, майонез, другие магазинные соусы и маринады </a:t>
            </a:r>
            <a:r>
              <a:rPr lang="ru-RU" altLang="zh-CN" dirty="0"/>
              <a:t>– содержат множество вредных синтетических веществ, помогающих продуктам долгое время сохранять вкус, цвет и свежесть (которой, к слову, в них быть не может – ведь это искусственная пища!). В списке ингредиентов добрую часть занимают самые разные пищевые добавки Е-</a:t>
            </a:r>
            <a:r>
              <a:rPr lang="ru-RU" altLang="zh-CN" dirty="0" err="1"/>
              <a:t>шки</a:t>
            </a:r>
            <a:r>
              <a:rPr lang="ru-RU" altLang="zh-CN" dirty="0"/>
              <a:t> (нередко вызывающие опасные заболевания), правду о которых расскажет наша тематическая статья </a:t>
            </a:r>
            <a:r>
              <a:rPr lang="ru-RU" altLang="zh-CN" b="1" u="sng" dirty="0">
                <a:solidFill>
                  <a:srgbClr val="1F0ABC"/>
                </a:solidFill>
                <a:hlinkClick r:id="rId2"/>
              </a:rPr>
              <a:t>«Полезные и вредные пищевые добавки – настольная таблица»</a:t>
            </a:r>
            <a:r>
              <a:rPr lang="ru-RU" altLang="zh-CN" dirty="0">
                <a:solidFill>
                  <a:srgbClr val="1F0ABC"/>
                </a:solidFill>
              </a:rPr>
              <a:t>.</a:t>
            </a:r>
          </a:p>
          <a:p>
            <a:r>
              <a:rPr lang="ru-RU" altLang="zh-CN" b="1" dirty="0"/>
              <a:t>Сладкие магазинные напитки </a:t>
            </a:r>
            <a:r>
              <a:rPr lang="ru-RU" altLang="zh-CN" dirty="0"/>
              <a:t>– содержат вредные красители.</a:t>
            </a:r>
          </a:p>
          <a:p>
            <a:r>
              <a:rPr lang="ru-RU" altLang="zh-CN" b="1" dirty="0"/>
              <a:t>Алкоголь, энергетические напитки </a:t>
            </a:r>
            <a:r>
              <a:rPr lang="ru-RU" altLang="zh-CN" dirty="0"/>
              <a:t>– об их приеме донору следует забыть навсегда. Но если уж вы не смогли отказать другу в его день </a:t>
            </a:r>
            <a:r>
              <a:rPr lang="ru-RU" altLang="zh-CN" dirty="0" smtClean="0"/>
              <a:t>рождения</a:t>
            </a:r>
            <a:r>
              <a:rPr lang="ru-RU" altLang="zh-CN" dirty="0"/>
              <a:t>, воздержитесь от сдачи крови в ближайшие 48 часов. Некоторые специалисты рекомендуют увеличить время до 72 часов.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598" y="117695"/>
            <a:ext cx="1112601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zh-CN" sz="3200" i="1" dirty="0"/>
              <a:t>Чего нельзя есть донорам перед сдачей крови – запрещенные продукты и напитки:</a:t>
            </a:r>
            <a:r>
              <a:rPr lang="ru-RU" altLang="zh-CN" sz="3200" i="1" dirty="0" smtClean="0"/>
              <a:t/>
            </a:r>
            <a:br>
              <a:rPr lang="ru-RU" altLang="zh-CN" sz="3200" i="1" dirty="0" smtClean="0"/>
            </a:b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461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026" y="298763"/>
            <a:ext cx="10835876" cy="805759"/>
          </a:xfrm>
        </p:spPr>
        <p:txBody>
          <a:bodyPr>
            <a:noAutofit/>
          </a:bodyPr>
          <a:lstStyle/>
          <a:p>
            <a:pPr algn="ctr"/>
            <a:r>
              <a:rPr lang="ru-RU" altLang="zh-CN" sz="3200" b="1" i="1" dirty="0" smtClean="0"/>
              <a:t/>
            </a:r>
            <a:br>
              <a:rPr lang="ru-RU" altLang="zh-CN" sz="3200" b="1" i="1" dirty="0" smtClean="0"/>
            </a:br>
            <a:r>
              <a:rPr lang="ru-RU" altLang="zh-CN" sz="3600" b="1" dirty="0" smtClean="0"/>
              <a:t>Другие </a:t>
            </a:r>
            <a:r>
              <a:rPr lang="ru-RU" altLang="zh-CN" sz="3600" b="1" dirty="0"/>
              <a:t>запреты:</a:t>
            </a:r>
            <a:r>
              <a:rPr lang="ru-RU" altLang="zh-CN" sz="3600" dirty="0"/>
              <a:t/>
            </a:r>
            <a:br>
              <a:rPr lang="ru-RU" altLang="zh-CN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9790" y="1195057"/>
            <a:ext cx="10204010" cy="4981906"/>
          </a:xfrm>
        </p:spPr>
        <p:txBody>
          <a:bodyPr>
            <a:normAutofit/>
          </a:bodyPr>
          <a:lstStyle/>
          <a:p>
            <a:r>
              <a:rPr lang="ru-RU" altLang="zh-CN" b="1" dirty="0"/>
              <a:t>Лекарственные средства </a:t>
            </a:r>
            <a:r>
              <a:rPr lang="ru-RU" altLang="zh-CN" dirty="0"/>
              <a:t>– об их приеме в течение предшествующих </a:t>
            </a:r>
            <a:r>
              <a:rPr lang="ru-RU" altLang="zh-CN" dirty="0" err="1"/>
              <a:t>донации</a:t>
            </a:r>
            <a:r>
              <a:rPr lang="ru-RU" altLang="zh-CN" dirty="0"/>
              <a:t> 72 часов следует уведомить специалистов на станции переливания крови.</a:t>
            </a:r>
          </a:p>
          <a:p>
            <a:r>
              <a:rPr lang="ru-RU" altLang="zh-CN" b="1" dirty="0"/>
              <a:t>Курение </a:t>
            </a:r>
            <a:r>
              <a:rPr lang="ru-RU" altLang="zh-CN" dirty="0"/>
              <a:t>– еще один враг здоровья не только донора, а и пациента, получающего такую кровь. В день сдачи крови от сигарет придется отказаться. Кроме того, дышать табачным дымом также запрещено (как минимум полтора часа до процедуры</a:t>
            </a:r>
            <a:r>
              <a:rPr lang="ru-RU" altLang="zh-CN" dirty="0" smtClean="0"/>
              <a:t>).</a:t>
            </a:r>
            <a:endParaRPr lang="ru-RU" altLang="zh-CN" dirty="0"/>
          </a:p>
          <a:p>
            <a:r>
              <a:rPr lang="ru-RU" altLang="zh-CN" b="1" dirty="0">
                <a:solidFill>
                  <a:srgbClr val="A50021"/>
                </a:solidFill>
              </a:rPr>
              <a:t>Важно!</a:t>
            </a:r>
            <a:r>
              <a:rPr lang="ru-RU" altLang="zh-CN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altLang="zh-CN" dirty="0"/>
              <a:t>Соблюдение рекомендаций по питанию донора строго обязательно! Малейшие нарушения в диете могут привести к серьезному изменению качества крови и ее компонентов.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8004" y="1303699"/>
            <a:ext cx="5867939" cy="3442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Предупреждение :</a:t>
            </a:r>
            <a:endParaRPr lang="ru-RU" dirty="0"/>
          </a:p>
          <a:p>
            <a:r>
              <a:rPr lang="ru-RU" dirty="0" smtClean="0"/>
              <a:t>повремените сдавать </a:t>
            </a:r>
            <a:r>
              <a:rPr lang="ru-RU" dirty="0"/>
              <a:t>кровь, если в</a:t>
            </a:r>
            <a:r>
              <a:rPr lang="ru-RU" dirty="0" smtClean="0"/>
              <a:t>ы </a:t>
            </a:r>
            <a:r>
              <a:rPr lang="ru-RU" dirty="0"/>
              <a:t>чувствуете недомогание (озноб, головокружение, головную боль, слабость</a:t>
            </a:r>
            <a:r>
              <a:rPr lang="ru-RU" dirty="0" smtClean="0"/>
              <a:t>); </a:t>
            </a:r>
          </a:p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следует сдавать кровь после ночного дежурства или </a:t>
            </a:r>
            <a:r>
              <a:rPr lang="ru-RU" dirty="0" smtClean="0"/>
              <a:t>бессонной </a:t>
            </a:r>
            <a:r>
              <a:rPr lang="ru-RU" dirty="0"/>
              <a:t>ночи.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11" y="940526"/>
            <a:ext cx="4397640" cy="44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Донорская кровь жизненно необходима: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6935" y="1825625"/>
            <a:ext cx="6310264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пострадавшим </a:t>
            </a:r>
            <a:r>
              <a:rPr lang="ru-RU" dirty="0"/>
              <a:t>от ожогов и травм;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проведении сложных операций;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тяжёлых родах; </a:t>
            </a:r>
            <a:endParaRPr lang="ru-RU" dirty="0" smtClean="0"/>
          </a:p>
          <a:p>
            <a:r>
              <a:rPr lang="ru-RU" dirty="0"/>
              <a:t>для поддержания </a:t>
            </a:r>
            <a:r>
              <a:rPr lang="ru-RU" dirty="0" smtClean="0"/>
              <a:t>жизни пациентам  с нарушением свертывания крови и малокровием; </a:t>
            </a:r>
          </a:p>
          <a:p>
            <a:r>
              <a:rPr lang="ru-RU" dirty="0" smtClean="0"/>
              <a:t>кровь </a:t>
            </a:r>
            <a:r>
              <a:rPr lang="ru-RU" dirty="0"/>
              <a:t>является жизненно необходимой для онкологических </a:t>
            </a:r>
            <a:r>
              <a:rPr lang="ru-RU" dirty="0" smtClean="0"/>
              <a:t>пациентов при </a:t>
            </a:r>
            <a:r>
              <a:rPr lang="ru-RU" dirty="0"/>
              <a:t>химиотерапии; </a:t>
            </a:r>
            <a:endParaRPr lang="ru-RU" dirty="0" smtClean="0"/>
          </a:p>
          <a:p>
            <a:r>
              <a:rPr lang="ru-RU" dirty="0" smtClean="0"/>
              <a:t>кровь </a:t>
            </a:r>
            <a:r>
              <a:rPr lang="ru-RU" dirty="0"/>
              <a:t>необходима для производства ряда лекарственных препаратов.</a:t>
            </a:r>
          </a:p>
        </p:txBody>
      </p:sp>
      <p:pic>
        <p:nvPicPr>
          <p:cNvPr id="6" name="Picture 2" descr="https://top-fon.com/uploads/posts/2023-01/1674666120_top-fon-com-p-fon-dlya-prezentatsii-skoraya-pomoshch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8" y="2177508"/>
            <a:ext cx="4588067" cy="34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zh-CN" sz="4000" b="1" dirty="0"/>
              <a:t>Непосредственно перед </a:t>
            </a:r>
            <a:r>
              <a:rPr lang="ru-RU" altLang="zh-CN" sz="4000" b="1" dirty="0" err="1"/>
              <a:t>донацией</a:t>
            </a:r>
            <a:r>
              <a:rPr lang="ru-RU" altLang="zh-CN" sz="4000" b="1" dirty="0"/>
              <a:t> донорам предоставляется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576" y="1690688"/>
            <a:ext cx="10240224" cy="4486275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ru-RU" altLang="zh-CN" dirty="0"/>
              <a:t>горячий сладкий чай, печенье, вафли – средства профилактики обмороков. </a:t>
            </a:r>
            <a:endParaRPr lang="ru-RU" altLang="zh-CN" dirty="0" smtClean="0"/>
          </a:p>
          <a:p>
            <a:pPr marL="0" indent="361950">
              <a:buNone/>
            </a:pPr>
            <a:endParaRPr lang="ru-RU" altLang="zh-CN" dirty="0" smtClean="0"/>
          </a:p>
          <a:p>
            <a:pPr marL="0" indent="361950">
              <a:buNone/>
            </a:pPr>
            <a:r>
              <a:rPr lang="ru-RU" altLang="zh-CN" dirty="0" smtClean="0"/>
              <a:t>Работа </a:t>
            </a:r>
            <a:r>
              <a:rPr lang="ru-RU" altLang="zh-CN" dirty="0"/>
              <a:t>выездной бригады осуществляется в режиме работы предприятия (организации, учреждения), предпочтительнее организовывать Дни донора в утренние часы, до обеда. </a:t>
            </a:r>
          </a:p>
          <a:p>
            <a:pPr marL="0" indent="361950">
              <a:buNone/>
            </a:pPr>
            <a:r>
              <a:rPr lang="ru-RU" altLang="zh-CN" dirty="0"/>
              <a:t> </a:t>
            </a:r>
            <a:r>
              <a:rPr lang="ru-RU" altLang="zh-CN" dirty="0" smtClean="0"/>
              <a:t>Доноры приходят на сдачу крови в своей одежде и обуви, поверх которой надеваются бахилы. </a:t>
            </a:r>
            <a:endParaRPr lang="ru-RU" altLang="zh-CN" dirty="0"/>
          </a:p>
          <a:p>
            <a:pPr marL="0" indent="361950">
              <a:buNone/>
            </a:pPr>
            <a:r>
              <a:rPr lang="ru-RU" altLang="zh-CN" dirty="0"/>
              <a:t> </a:t>
            </a:r>
            <a:r>
              <a:rPr lang="ru-RU" altLang="zh-CN" dirty="0" smtClean="0"/>
              <a:t>В среднем одна бригада за рабочую смену может заготовить кровь от 80 – 150 доноров. </a:t>
            </a:r>
          </a:p>
          <a:p>
            <a:pPr>
              <a:buNone/>
            </a:pPr>
            <a:r>
              <a:rPr lang="ru-RU" altLang="zh-CN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5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548" y="452846"/>
            <a:ext cx="4206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Рекомендации после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сдачи крови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25497" y="552262"/>
            <a:ext cx="70707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</a:rPr>
              <a:t>10–15 </a:t>
            </a:r>
            <a:r>
              <a:rPr lang="ru-RU" sz="2000" dirty="0">
                <a:solidFill>
                  <a:srgbClr val="000000"/>
                </a:solidFill>
              </a:rPr>
              <a:t>минут посидите спокойно и, если вы хорошо себя чувствуете (не испытываете слабости или головокружения), выпейте сладкий чай. 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       Если </a:t>
            </a:r>
            <a:r>
              <a:rPr lang="ru-RU" sz="2000" dirty="0">
                <a:solidFill>
                  <a:srgbClr val="000000"/>
                </a:solidFill>
              </a:rPr>
              <a:t>вы почувствовали головокружение обратитесь к медперсоналу. Самый простой способ помочь себе – лечь и поднять ноги выше головы или сесть и опустить голову между колен. Ни в коем случае не пытайтесь идти или вести машину, если у вас кружится голова! 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        В </a:t>
            </a:r>
            <a:r>
              <a:rPr lang="ru-RU" sz="2000" dirty="0">
                <a:solidFill>
                  <a:srgbClr val="000000"/>
                </a:solidFill>
              </a:rPr>
              <a:t>течение 3-4 часов не снимайте повязку и старайтесь ее </a:t>
            </a:r>
            <a:r>
              <a:rPr lang="ru-RU" sz="2000" dirty="0" smtClean="0">
                <a:solidFill>
                  <a:srgbClr val="000000"/>
                </a:solidFill>
              </a:rPr>
              <a:t>смачивать</a:t>
            </a:r>
            <a:r>
              <a:rPr lang="ru-RU" sz="2000" dirty="0">
                <a:solidFill>
                  <a:srgbClr val="000000"/>
                </a:solidFill>
              </a:rPr>
              <a:t>. Это убережет вас от возникновения синяка (если синяк появился, на ночь сделайте повязку с </a:t>
            </a:r>
            <a:r>
              <a:rPr lang="ru-RU" sz="2000" dirty="0" err="1">
                <a:solidFill>
                  <a:srgbClr val="000000"/>
                </a:solidFill>
              </a:rPr>
              <a:t>гепариновой</a:t>
            </a:r>
            <a:r>
              <a:rPr lang="ru-RU" sz="2000" dirty="0">
                <a:solidFill>
                  <a:srgbClr val="000000"/>
                </a:solidFill>
              </a:rPr>
              <a:t> мазью и/или </a:t>
            </a:r>
            <a:r>
              <a:rPr lang="ru-RU" sz="2000" dirty="0" err="1">
                <a:solidFill>
                  <a:srgbClr val="000000"/>
                </a:solidFill>
              </a:rPr>
              <a:t>троксевазином</a:t>
            </a:r>
            <a:r>
              <a:rPr lang="ru-RU" sz="2000" dirty="0">
                <a:solidFill>
                  <a:srgbClr val="000000"/>
                </a:solidFill>
              </a:rPr>
              <a:t>). 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        Не </a:t>
            </a:r>
            <a:r>
              <a:rPr lang="ru-RU" sz="2000" dirty="0">
                <a:solidFill>
                  <a:srgbClr val="000000"/>
                </a:solidFill>
              </a:rPr>
              <a:t>курите два часа после </a:t>
            </a:r>
            <a:r>
              <a:rPr lang="ru-RU" sz="2000" dirty="0" err="1">
                <a:solidFill>
                  <a:srgbClr val="000000"/>
                </a:solidFill>
              </a:rPr>
              <a:t>донации</a:t>
            </a:r>
            <a:r>
              <a:rPr lang="ru-RU" sz="2000" dirty="0">
                <a:solidFill>
                  <a:srgbClr val="000000"/>
                </a:solidFill>
              </a:rPr>
              <a:t>. Избегайте в этот день тяжелых физических и спортивных нагрузок, подъема тяжестей, в том числе и сумок с покупками. 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        Полноценно </a:t>
            </a:r>
            <a:r>
              <a:rPr lang="ru-RU" sz="2000" dirty="0">
                <a:solidFill>
                  <a:srgbClr val="000000"/>
                </a:solidFill>
              </a:rPr>
              <a:t>и регулярно питайтесь в течение 2 суток после </a:t>
            </a:r>
            <a:r>
              <a:rPr lang="ru-RU" sz="2000" dirty="0" err="1">
                <a:solidFill>
                  <a:srgbClr val="000000"/>
                </a:solidFill>
              </a:rPr>
              <a:t>донации</a:t>
            </a:r>
            <a:r>
              <a:rPr lang="ru-RU" sz="2000" dirty="0">
                <a:solidFill>
                  <a:srgbClr val="000000"/>
                </a:solidFill>
              </a:rPr>
              <a:t> и выпивайте не менее 2 литров жидкости в день: соки, воду, не крепкий чай (алкоголь не рекомендуется).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5" y="2193007"/>
            <a:ext cx="4230923" cy="29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5571" y="261258"/>
            <a:ext cx="80678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Без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урегулирования вопросов, связанных с донорством крови, невозможно динамичное развитие как здравоохранения, так и всей страны в целом. Поэтому Беларусь, как и все цивилизованные страны, движется в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трех направлениях: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Первое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направление — это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создание запасов компонентов крови.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Второе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— обеспечение безопасности доноров. </a:t>
            </a:r>
            <a:endParaRPr lang="ru-RU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Третье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— движение в сторону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волонтерства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ru-RU" sz="2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361950" algn="just"/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Новая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редакция закона о донорстве крови и ее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компонентов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направлена именно на приведение всех направлений к реалиям сегодняшнего дня. </a:t>
            </a:r>
            <a:endParaRPr lang="ru-RU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170" name="Picture 2" descr="https://cdn.pixabay.com/photo/2017/05/17/07/29/direction-2320124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/>
          <a:stretch/>
        </p:blipFill>
        <p:spPr bwMode="auto">
          <a:xfrm>
            <a:off x="261813" y="3064546"/>
            <a:ext cx="3317511" cy="29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2165" y="679010"/>
            <a:ext cx="7860347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3200" b="1" dirty="0" smtClean="0">
                <a:ea typeface="Times New Roman" panose="02020603050405020304" pitchFamily="18" charset="0"/>
              </a:rPr>
              <a:t>Статья 19. Волонтеры</a:t>
            </a:r>
            <a:endParaRPr lang="ru-RU" sz="3200" dirty="0" smtClean="0">
              <a:ea typeface="Times New Roman" panose="02020603050405020304" pitchFamily="18" charset="0"/>
            </a:endParaRPr>
          </a:p>
          <a:p>
            <a:pPr indent="342900">
              <a:lnSpc>
                <a:spcPct val="90000"/>
              </a:lnSpc>
              <a:spcAft>
                <a:spcPts val="0"/>
              </a:spcAft>
            </a:pPr>
            <a:r>
              <a:rPr lang="ru-RU" sz="3200" dirty="0" smtClean="0">
                <a:ea typeface="Times New Roman" panose="02020603050405020304" pitchFamily="18" charset="0"/>
              </a:rPr>
              <a:t>Для организации мероприятий по пропаганде и развитию донорства организации здравоохранения, Белорусское Общество Красного Креста, другие общественные объединения, учреждения образования привлекают, осуществляют отбор волонтеров по определяемым ими критериям. Волонтеры осуществляют деятельность на основании безвозмездных гражданско-правовых договоров.</a:t>
            </a:r>
            <a:endParaRPr lang="ru-RU" sz="3200" dirty="0">
              <a:ea typeface="Times New Roman" panose="02020603050405020304" pitchFamily="18" charset="0"/>
            </a:endParaRPr>
          </a:p>
        </p:txBody>
      </p:sp>
      <p:pic>
        <p:nvPicPr>
          <p:cNvPr id="19458" name="Picture 2" descr="https://avatars.mds.yandex.net/i?id=9c85bc301baf318477ecd7d8c182c3756c3e346e-7953198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r="12783"/>
          <a:stretch/>
        </p:blipFill>
        <p:spPr bwMode="auto">
          <a:xfrm>
            <a:off x="718942" y="1818992"/>
            <a:ext cx="297180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6205" y="325925"/>
            <a:ext cx="73587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600" dirty="0" smtClean="0">
                <a:solidFill>
                  <a:srgbClr val="000000"/>
                </a:solidFill>
              </a:rPr>
              <a:t>В мае 2005 г. на Всемирной	 ассамблее здравоохранения был провозглашен Всемирный день донора крови.</a:t>
            </a:r>
          </a:p>
          <a:p>
            <a:pPr indent="539750" algn="just"/>
            <a:r>
              <a:rPr lang="ru-RU" sz="2600" dirty="0" smtClean="0">
                <a:solidFill>
                  <a:srgbClr val="000000"/>
                </a:solidFill>
              </a:rPr>
              <a:t>Девиз нынешней кампании: «Двадцать лет безвозмездной радости</a:t>
            </a:r>
            <a:r>
              <a:rPr lang="ru-RU" sz="2600" smtClean="0">
                <a:solidFill>
                  <a:srgbClr val="000000"/>
                </a:solidFill>
              </a:rPr>
              <a:t>: </a:t>
            </a:r>
            <a:r>
              <a:rPr lang="ru-RU" sz="2600" smtClean="0">
                <a:solidFill>
                  <a:srgbClr val="000000"/>
                </a:solidFill>
              </a:rPr>
              <a:t>спасибо </a:t>
            </a:r>
            <a:r>
              <a:rPr lang="ru-RU" sz="2600" dirty="0" smtClean="0">
                <a:solidFill>
                  <a:srgbClr val="000000"/>
                </a:solidFill>
              </a:rPr>
              <a:t>вам</a:t>
            </a:r>
            <a:r>
              <a:rPr lang="en-US" sz="2600" dirty="0" smtClean="0">
                <a:solidFill>
                  <a:srgbClr val="000000"/>
                </a:solidFill>
              </a:rPr>
              <a:t>, </a:t>
            </a:r>
            <a:r>
              <a:rPr lang="ru-RU" sz="2600" dirty="0" smtClean="0">
                <a:solidFill>
                  <a:srgbClr val="000000"/>
                </a:solidFill>
              </a:rPr>
              <a:t>доноры крови!».</a:t>
            </a:r>
          </a:p>
          <a:p>
            <a:pPr indent="539750" algn="just"/>
            <a:r>
              <a:rPr lang="ru-RU" sz="2600" dirty="0" smtClean="0">
                <a:solidFill>
                  <a:srgbClr val="000000"/>
                </a:solidFill>
              </a:rPr>
              <a:t>В число рекомендуемых мероприятий входят памятные события</a:t>
            </a:r>
            <a:r>
              <a:rPr lang="en-US" sz="2600" dirty="0" smtClean="0">
                <a:solidFill>
                  <a:srgbClr val="000000"/>
                </a:solidFill>
              </a:rPr>
              <a:t>, </a:t>
            </a:r>
            <a:r>
              <a:rPr lang="ru-RU" sz="2600" dirty="0" smtClean="0">
                <a:solidFill>
                  <a:srgbClr val="000000"/>
                </a:solidFill>
              </a:rPr>
              <a:t>встречи и семинары, церемония чествования доноров</a:t>
            </a:r>
            <a:r>
              <a:rPr lang="ru-RU" sz="2600" dirty="0">
                <a:solidFill>
                  <a:srgbClr val="000000"/>
                </a:solidFill>
              </a:rPr>
              <a:t>, </a:t>
            </a:r>
            <a:r>
              <a:rPr lang="ru-RU" sz="2600" dirty="0" smtClean="0">
                <a:solidFill>
                  <a:srgbClr val="000000"/>
                </a:solidFill>
              </a:rPr>
              <a:t>кампании в социальных сетях, тематические трансляции в СМИ, музыкальные и художественные мероприятия в знак благодарности донорам крови, публикации соответствующих историй  и другие виды деятельности, направленные на популяризацию донорского движения.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 descr="https://ic.pics.livejournal.com/bookmatejournal/85697309/18586/18586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r="29751"/>
          <a:stretch/>
        </p:blipFill>
        <p:spPr bwMode="auto">
          <a:xfrm>
            <a:off x="0" y="671682"/>
            <a:ext cx="4060764" cy="50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36" y="325925"/>
            <a:ext cx="1094934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600" dirty="0" smtClean="0">
                <a:solidFill>
                  <a:srgbClr val="000000"/>
                </a:solidFill>
              </a:rPr>
              <a:t>Доноры </a:t>
            </a:r>
            <a:r>
              <a:rPr lang="ru-RU" sz="2600" dirty="0">
                <a:solidFill>
                  <a:srgbClr val="000000"/>
                </a:solidFill>
              </a:rPr>
              <a:t>– разные люди с разными судьбами, но похожи одним - они спасают жизнь, отдавая ради этого свою кровь.</a:t>
            </a:r>
          </a:p>
          <a:p>
            <a:pPr indent="539750"/>
            <a:r>
              <a:rPr lang="ru-RU" sz="2600" dirty="0">
                <a:solidFill>
                  <a:srgbClr val="000000"/>
                </a:solidFill>
              </a:rPr>
              <a:t>Миллионы людей обязаны своей жизнью тем, кого они никогда не видели – донорам, которые добровольно дают кровь, не получая за это какого-либо существенного материального вознаграждения</a:t>
            </a:r>
            <a:r>
              <a:rPr lang="ru-RU" sz="2600" dirty="0" smtClean="0">
                <a:solidFill>
                  <a:srgbClr val="000000"/>
                </a:solidFill>
              </a:rPr>
              <a:t>.</a:t>
            </a:r>
            <a:r>
              <a:rPr lang="ru-RU" sz="2600" dirty="0">
                <a:solidFill>
                  <a:srgbClr val="000000"/>
                </a:solidFill>
              </a:rPr>
              <a:t> </a:t>
            </a:r>
            <a:endParaRPr lang="ru-RU" sz="2600" dirty="0" smtClean="0">
              <a:solidFill>
                <a:srgbClr val="000000"/>
              </a:solidFill>
            </a:endParaRPr>
          </a:p>
          <a:p>
            <a:pPr indent="539750"/>
            <a:r>
              <a:rPr lang="ru-RU" sz="2600" dirty="0" smtClean="0"/>
              <a:t>Нас </a:t>
            </a:r>
            <a:r>
              <a:rPr lang="ru-RU" sz="2600" dirty="0"/>
              <a:t>нельзя обвинить в черствости и тому подобных качествах. Но есть одно «но». Мы забываем о том, что тысячи больных людей нуждаются в компонентах и препаратах крови каждый день, что кроме громких трагических событий есть и повседневная жизнь, и человеческие судьбы, зависящие от нашего самопожертвования, сострадания, гуманизма, благородства и любви.</a:t>
            </a:r>
          </a:p>
          <a:p>
            <a:pPr indent="539750"/>
            <a:r>
              <a:rPr lang="ru-RU" sz="2600" dirty="0"/>
              <a:t>Нельзя отнимать шанс на жизнь у тех, для кого донорская кровь – это единственная надежда на выздоровление, единственный шанс выжить!</a:t>
            </a:r>
          </a:p>
          <a:p>
            <a:pPr algn="r"/>
            <a:endParaRPr lang="ru-RU" sz="2400" b="1" dirty="0">
              <a:solidFill>
                <a:srgbClr val="0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Присоединяйся </a:t>
            </a:r>
            <a:r>
              <a:rPr lang="ru-RU" sz="3200" b="1" dirty="0">
                <a:solidFill>
                  <a:srgbClr val="000000"/>
                </a:solidFill>
              </a:rPr>
              <a:t>к донорскому движению!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35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66" b="7878"/>
          <a:stretch/>
        </p:blipFill>
        <p:spPr>
          <a:xfrm>
            <a:off x="3486426" y="1776792"/>
            <a:ext cx="7694605" cy="4352404"/>
          </a:xfrm>
          <a:prstGeom prst="rect">
            <a:avLst/>
          </a:prstGeom>
        </p:spPr>
      </p:pic>
      <p:pic>
        <p:nvPicPr>
          <p:cNvPr id="3" name="Рисунок 1"/>
          <p:cNvPicPr/>
          <p:nvPr/>
        </p:nvPicPr>
        <p:blipFill>
          <a:blip r:embed="rId3"/>
          <a:stretch/>
        </p:blipFill>
        <p:spPr>
          <a:xfrm>
            <a:off x="696853" y="466350"/>
            <a:ext cx="2164042" cy="20414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390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0" descr="Картинки по запросу донорство в Кита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6729" r="8331" b="8264"/>
          <a:stretch>
            <a:fillRect/>
          </a:stretch>
        </p:blipFill>
        <p:spPr bwMode="auto">
          <a:xfrm>
            <a:off x="899310" y="297555"/>
            <a:ext cx="5021656" cy="309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11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2924" r="13000"/>
          <a:stretch>
            <a:fillRect/>
          </a:stretch>
        </p:blipFill>
        <p:spPr bwMode="auto">
          <a:xfrm>
            <a:off x="5993394" y="3389485"/>
            <a:ext cx="5024673" cy="31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5662" y="434566"/>
            <a:ext cx="7567663" cy="5742397"/>
          </a:xfrm>
        </p:spPr>
        <p:txBody>
          <a:bodyPr>
            <a:normAutofit/>
          </a:bodyPr>
          <a:lstStyle/>
          <a:p>
            <a:r>
              <a:rPr lang="ru-RU" dirty="0"/>
              <a:t>Положительное влияние донорства очевидно и постоянные доноры отмечают, что стали меньше болеть простудными заболеваниями и чувствуют себя превосходно. При регулярной сдаче крови костный мозг постоянно вырабатывает новые молодые клетки, а это, в свою очередь, дает более сильный иммунитет.</a:t>
            </a:r>
          </a:p>
          <a:p>
            <a:r>
              <a:rPr lang="ru-RU" dirty="0"/>
              <a:t>Как известно, доноры моложе выглядят и медленнее стареют. Прямого подтверждения этому, конечно, нет. Скорее всего, в первую очередь молодость связана с тем, что человек ведет здоровый образ жизни, следит за здоровьем.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91140" descr="13671967_316183375399290_1404535485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r="6781" b="7718"/>
          <a:stretch>
            <a:fillRect/>
          </a:stretch>
        </p:blipFill>
        <p:spPr bwMode="auto">
          <a:xfrm>
            <a:off x="612106" y="1413826"/>
            <a:ext cx="3570595" cy="378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1" y="557348"/>
            <a:ext cx="7158446" cy="5799909"/>
          </a:xfrm>
        </p:spPr>
        <p:txBody>
          <a:bodyPr/>
          <a:lstStyle/>
          <a:p>
            <a:pPr marL="0" indent="361950">
              <a:lnSpc>
                <a:spcPct val="80000"/>
              </a:lnSpc>
              <a:buFontTx/>
              <a:buNone/>
            </a:pPr>
            <a:r>
              <a:rPr lang="ru-RU" sz="3600" noProof="1"/>
              <a:t>В 1901 году </a:t>
            </a:r>
            <a:r>
              <a:rPr lang="ru-RU" sz="3600" b="1" noProof="1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Карл Ландштейнер </a:t>
            </a:r>
            <a:r>
              <a:rPr lang="ru-RU" sz="3600" noProof="1"/>
              <a:t>открыл группы крови человека по системе АВО, что послужило началом новой области иммунологии – изосерологии. </a:t>
            </a:r>
          </a:p>
          <a:p>
            <a:pPr marL="0" indent="361950">
              <a:lnSpc>
                <a:spcPct val="80000"/>
              </a:lnSpc>
              <a:buFontTx/>
              <a:buNone/>
            </a:pPr>
            <a:r>
              <a:rPr lang="ru-RU" sz="3600" noProof="1"/>
              <a:t> </a:t>
            </a:r>
            <a:r>
              <a:rPr lang="ru-RU" sz="3600" noProof="1" smtClean="0"/>
              <a:t>За </a:t>
            </a:r>
            <a:r>
              <a:rPr lang="ru-RU" sz="3600" noProof="1"/>
              <a:t>выдающееся открытие </a:t>
            </a:r>
            <a:r>
              <a:rPr lang="ru-RU" sz="3600" noProof="1" smtClean="0"/>
              <a:t>Карлу </a:t>
            </a:r>
            <a:r>
              <a:rPr lang="ru-RU" sz="3600" noProof="1"/>
              <a:t>Ландштейнеру была присуждена Нобелевская премия, а его день рождения – </a:t>
            </a:r>
            <a:r>
              <a:rPr lang="ru-RU" sz="3600" b="1" noProof="1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 июня 1868 </a:t>
            </a:r>
            <a:r>
              <a:rPr lang="ru-RU" sz="3600" noProof="1"/>
              <a:t>года – отмечается как </a:t>
            </a:r>
            <a:r>
              <a:rPr lang="ru-RU" sz="3600" b="1" noProof="1" smtClean="0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Всемирный </a:t>
            </a:r>
            <a:r>
              <a:rPr lang="ru-RU" sz="3600" b="1" noProof="1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день донора. 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5" name="Изображение 3076" descr="landsteiner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62" y="836022"/>
            <a:ext cx="33909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Замещающее 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6311" y="505219"/>
            <a:ext cx="3902075" cy="5116512"/>
          </a:xfrm>
        </p:spPr>
      </p:pic>
      <p:sp>
        <p:nvSpPr>
          <p:cNvPr id="8194" name="Текстовое поле 4"/>
          <p:cNvSpPr txBox="1">
            <a:spLocks noChangeArrowheads="1"/>
          </p:cNvSpPr>
          <p:nvPr/>
        </p:nvSpPr>
        <p:spPr bwMode="auto">
          <a:xfrm>
            <a:off x="8318406" y="5709121"/>
            <a:ext cx="2559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dirty="0" err="1">
                <a:latin typeface="+mn-lt"/>
              </a:rPr>
              <a:t>Джорж</a:t>
            </a:r>
            <a:r>
              <a:rPr lang="ru-RU" altLang="en-US" dirty="0">
                <a:latin typeface="+mn-lt"/>
              </a:rPr>
              <a:t> </a:t>
            </a:r>
            <a:r>
              <a:rPr lang="ru-RU" altLang="en-US" dirty="0" err="1">
                <a:latin typeface="+mn-lt"/>
              </a:rPr>
              <a:t>Крайл</a:t>
            </a:r>
            <a:r>
              <a:rPr lang="ru-RU" altLang="en-US" dirty="0">
                <a:latin typeface="+mn-lt"/>
              </a:rPr>
              <a:t> </a:t>
            </a:r>
          </a:p>
          <a:p>
            <a:r>
              <a:rPr lang="ru-RU" altLang="en-US" dirty="0">
                <a:latin typeface="+mn-lt"/>
              </a:rPr>
              <a:t>(</a:t>
            </a:r>
            <a:r>
              <a:rPr lang="ru-RU" altLang="en-US" dirty="0" smtClean="0">
                <a:latin typeface="+mn-lt"/>
              </a:rPr>
              <a:t>1864 -1943</a:t>
            </a:r>
            <a:r>
              <a:rPr lang="ru-RU" altLang="en-US" dirty="0">
                <a:latin typeface="+mn-lt"/>
              </a:rPr>
              <a:t>)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095469" y="2127564"/>
            <a:ext cx="57217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/>
            <a:r>
              <a:rPr lang="ru-RU" altLang="en-US" sz="3200" noProof="1">
                <a:ea typeface="Arial" panose="020B0604020202020204" pitchFamily="34" charset="0"/>
              </a:rPr>
              <a:t>Первое в истории </a:t>
            </a:r>
            <a:r>
              <a:rPr lang="ru-RU" altLang="en-US" sz="3200" noProof="1" smtClean="0">
                <a:ea typeface="Arial" panose="020B0604020202020204" pitchFamily="34" charset="0"/>
              </a:rPr>
              <a:t>медицины переливание </a:t>
            </a:r>
            <a:r>
              <a:rPr lang="ru-RU" altLang="en-US" sz="3200" noProof="1">
                <a:ea typeface="Arial" panose="020B0604020202020204" pitchFamily="34" charset="0"/>
              </a:rPr>
              <a:t>крови с учетом групповой совместимости произвел американский хирург </a:t>
            </a:r>
            <a:r>
              <a:rPr lang="ru-RU" altLang="en-US" sz="3200" b="1" noProof="1" smtClean="0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Джорж </a:t>
            </a:r>
            <a:r>
              <a:rPr lang="ru-RU" altLang="en-US" sz="3200" b="1" noProof="1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Крайл в 1909 г</a:t>
            </a:r>
            <a:r>
              <a:rPr lang="ru-RU" altLang="en-US" sz="3200" b="1" noProof="1" smtClean="0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. </a:t>
            </a:r>
            <a:endParaRPr lang="ru-RU" altLang="en-US" sz="3200" b="1" noProof="1">
              <a:ln w="0"/>
              <a:solidFill>
                <a:srgbClr val="A5002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0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Замещающее содержимое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8726" y="3210004"/>
            <a:ext cx="4889500" cy="2998787"/>
          </a:xfrm>
        </p:spPr>
      </p:pic>
      <p:sp>
        <p:nvSpPr>
          <p:cNvPr id="5" name="Текстовое поле 4"/>
          <p:cNvSpPr txBox="1"/>
          <p:nvPr/>
        </p:nvSpPr>
        <p:spPr>
          <a:xfrm>
            <a:off x="905691" y="379094"/>
            <a:ext cx="10691798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361950"/>
            <a:r>
              <a:rPr lang="ru-RU" altLang="en-US" noProof="1">
                <a:ea typeface="Arial" panose="020B0604020202020204" pitchFamily="34" charset="0"/>
              </a:rPr>
              <a:t> </a:t>
            </a:r>
            <a:r>
              <a:rPr lang="ru-RU" altLang="en-US" sz="2800" b="1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a typeface="Arial" panose="020B0604020202020204" pitchFamily="34" charset="0"/>
              </a:rPr>
              <a:t>В Беларуси </a:t>
            </a:r>
            <a:r>
              <a:rPr lang="ru-RU" altLang="en-US" sz="2800" b="1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a typeface="Arial" panose="020B0604020202020204" pitchFamily="34" charset="0"/>
                <a:sym typeface="+mn-ea"/>
              </a:rPr>
              <a:t>первое переливание крови с учетом групповой совместимости </a:t>
            </a:r>
            <a:r>
              <a:rPr lang="ru-RU" altLang="en-US" sz="2800" noProof="1">
                <a:ea typeface="Arial" panose="020B0604020202020204" pitchFamily="34" charset="0"/>
                <a:sym typeface="+mn-ea"/>
              </a:rPr>
              <a:t>осуществил </a:t>
            </a:r>
            <a:r>
              <a:rPr lang="ru-RU" altLang="en-US" sz="2800" b="1" noProof="1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в 1923 году </a:t>
            </a:r>
            <a:r>
              <a:rPr lang="ru-RU" altLang="en-US" sz="2800" noProof="1">
                <a:ea typeface="Arial" panose="020B0604020202020204" pitchFamily="34" charset="0"/>
              </a:rPr>
              <a:t>ассистент клиники госпитальной хирургии </a:t>
            </a:r>
            <a:r>
              <a:rPr lang="ru-RU" altLang="en-US" sz="2800" noProof="1" smtClean="0">
                <a:ea typeface="Arial" panose="020B0604020202020204" pitchFamily="34" charset="0"/>
              </a:rPr>
              <a:t>(ныне 3-я </a:t>
            </a:r>
            <a:r>
              <a:rPr lang="ru-RU" altLang="en-US" sz="2800" noProof="1">
                <a:ea typeface="Arial" panose="020B0604020202020204" pitchFamily="34" charset="0"/>
              </a:rPr>
              <a:t>городская клиническая больница) </a:t>
            </a:r>
            <a:r>
              <a:rPr lang="ru-RU" altLang="en-US" sz="2800" b="1" noProof="1" smtClean="0">
                <a:ln w="0"/>
                <a:solidFill>
                  <a:srgbClr val="A500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 panose="020B0604020202020204" pitchFamily="34" charset="0"/>
              </a:rPr>
              <a:t>Шапиро</a:t>
            </a:r>
            <a:r>
              <a:rPr lang="ru-RU" altLang="en-US" sz="2800" b="1" noProof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A50021"/>
                </a:solidFill>
                <a:ea typeface="Arial" panose="020B0604020202020204" pitchFamily="34" charset="0"/>
              </a:rPr>
              <a:t> </a:t>
            </a:r>
            <a:r>
              <a:rPr lang="ru-RU" altLang="en-US" sz="2800" b="1" noProof="1">
                <a:ln w="0"/>
                <a:solidFill>
                  <a:srgbClr val="A50021"/>
                </a:solidFill>
                <a:ea typeface="Arial" panose="020B0604020202020204" pitchFamily="34" charset="0"/>
              </a:rPr>
              <a:t>Моисей Наумович </a:t>
            </a:r>
            <a:r>
              <a:rPr lang="ru-RU" altLang="en-US" sz="2800" noProof="1">
                <a:ea typeface="Arial" panose="020B0604020202020204" pitchFamily="34" charset="0"/>
              </a:rPr>
              <a:t>(1884 - 1970), ставший</a:t>
            </a:r>
          </a:p>
          <a:p>
            <a:r>
              <a:rPr lang="ru-RU" altLang="en-US" sz="2800" noProof="1">
                <a:ea typeface="Arial" panose="020B0604020202020204" pitchFamily="34" charset="0"/>
              </a:rPr>
              <a:t>позже </a:t>
            </a:r>
            <a:r>
              <a:rPr lang="ru-RU" altLang="en-US" sz="2800" noProof="1" smtClean="0">
                <a:ea typeface="Arial" panose="020B0604020202020204" pitchFamily="34" charset="0"/>
              </a:rPr>
              <a:t>профессором.</a:t>
            </a:r>
            <a:endParaRPr lang="ru-RU" altLang="en-US" sz="2800" noProof="1"/>
          </a:p>
        </p:txBody>
      </p:sp>
      <p:pic>
        <p:nvPicPr>
          <p:cNvPr id="12291" name="Замещающее содержимое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7762" y="2290465"/>
            <a:ext cx="2857500" cy="4257675"/>
          </a:xfrm>
        </p:spPr>
      </p:pic>
    </p:spTree>
    <p:extLst>
      <p:ext uri="{BB962C8B-B14F-4D97-AF65-F5344CB8AC3E}">
        <p14:creationId xmlns:p14="http://schemas.microsoft.com/office/powerpoint/2010/main" val="32471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529" y="606582"/>
            <a:ext cx="11235349" cy="46457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/>
              <a:t>Какая группа крови самая востребованная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донорстве</a:t>
            </a:r>
            <a:r>
              <a:rPr lang="ru-RU" sz="4000" b="1" dirty="0" smtClean="0"/>
              <a:t>?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3770" y="1367072"/>
            <a:ext cx="7645349" cy="52600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Бытует </a:t>
            </a:r>
            <a:r>
              <a:rPr lang="ru-RU" dirty="0"/>
              <a:t>мнение, что самая востребованная группа крови в донорстве — первая положительная. И это </a:t>
            </a:r>
            <a:r>
              <a:rPr lang="ru-RU" dirty="0" smtClean="0"/>
              <a:t>правда. </a:t>
            </a:r>
            <a:r>
              <a:rPr lang="ru-RU" dirty="0"/>
              <a:t>О</a:t>
            </a:r>
            <a:r>
              <a:rPr lang="ru-RU" dirty="0" smtClean="0"/>
              <a:t>на </a:t>
            </a:r>
            <a:r>
              <a:rPr lang="ru-RU" dirty="0"/>
              <a:t>лучше всего совместима с остальными, поэтому чаще всего используется при переливании. Не менее популярна и первая отрицательная, так как она считается универсальной и подходит для разных групп крови. </a:t>
            </a:r>
            <a:endParaRPr lang="ru-RU" dirty="0" smtClean="0"/>
          </a:p>
          <a:p>
            <a:pPr fontAlgn="base"/>
            <a:r>
              <a:rPr lang="ru-RU" dirty="0" smtClean="0"/>
              <a:t>Но, </a:t>
            </a:r>
            <a:r>
              <a:rPr lang="ru-RU" dirty="0"/>
              <a:t>если требуется донорство плазмы, куда полезнее будет четвертая группа крови, так как плазма, которая извлекается из неё, подойдёт для всех групп крови.</a:t>
            </a:r>
          </a:p>
          <a:p>
            <a:pPr fontAlgn="base"/>
            <a:r>
              <a:rPr lang="ru-RU" dirty="0" smtClean="0"/>
              <a:t>Так</a:t>
            </a:r>
            <a:r>
              <a:rPr lang="ru-RU" dirty="0"/>
              <a:t> какая кровь самая востребованная? </a:t>
            </a:r>
            <a:r>
              <a:rPr lang="ru-RU" dirty="0" smtClean="0"/>
              <a:t>Любая. Большое </a:t>
            </a:r>
            <a:r>
              <a:rPr lang="ru-RU" dirty="0"/>
              <a:t>количество разнообразной крови в банке — обязательное условие удачных </a:t>
            </a:r>
            <a:r>
              <a:rPr lang="ru-RU" dirty="0" smtClean="0"/>
              <a:t>ее переливаний</a:t>
            </a:r>
            <a:r>
              <a:rPr lang="ru-RU" dirty="0"/>
              <a:t>.</a:t>
            </a:r>
          </a:p>
        </p:txBody>
      </p:sp>
      <p:pic>
        <p:nvPicPr>
          <p:cNvPr id="2050" name="Picture 2" descr="https://avatars.dzeninfra.ru/get-zen_doc/1584893/pub_5e0d11cadddaf400b1f68bb6_5e0d130c0ce57b00acf10bd2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18151" r="4556" b="4504"/>
          <a:stretch/>
        </p:blipFill>
        <p:spPr bwMode="auto">
          <a:xfrm>
            <a:off x="331269" y="1520294"/>
            <a:ext cx="3944984" cy="43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1343</Words>
  <Application>Microsoft Office PowerPoint</Application>
  <PresentationFormat>Широкоэкранный</PresentationFormat>
  <Paragraphs>148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等线</vt:lpstr>
      <vt:lpstr>等线 Light</vt:lpstr>
      <vt:lpstr>PT Sans</vt:lpstr>
      <vt:lpstr>Times New Roman</vt:lpstr>
      <vt:lpstr>Wingdings</vt:lpstr>
      <vt:lpstr>Тема Office</vt:lpstr>
      <vt:lpstr>Всемирный День донора крови</vt:lpstr>
      <vt:lpstr>Презентация PowerPoint</vt:lpstr>
      <vt:lpstr>Донорская кровь жизненно необходима: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группа крови самая востребованная  в донорстве? </vt:lpstr>
      <vt:lpstr>Презентация PowerPoint</vt:lpstr>
      <vt:lpstr>Презентация PowerPoint</vt:lpstr>
      <vt:lpstr>Условия выполнения донорских функций</vt:lpstr>
      <vt:lpstr>Презентация PowerPoint</vt:lpstr>
      <vt:lpstr>Кому нельзя быть донором?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подготовится к сдаче крови ? </vt:lpstr>
      <vt:lpstr>Что можно и нужно есть донору перед сдачей крови – список рекомендуемых продуктов:</vt:lpstr>
      <vt:lpstr>  Чего нельзя есть донорам перед сдачей крови – запрещенные продукты и напитки: </vt:lpstr>
      <vt:lpstr> </vt:lpstr>
      <vt:lpstr> Другие запреты: </vt:lpstr>
      <vt:lpstr>Презентация PowerPoint</vt:lpstr>
      <vt:lpstr>Непосредственно перед донацией донорам предоставляется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донора крови</dc:title>
  <dc:creator>boris</dc:creator>
  <cp:lastModifiedBy>boris</cp:lastModifiedBy>
  <cp:revision>177</cp:revision>
  <dcterms:created xsi:type="dcterms:W3CDTF">2023-11-28T15:19:26Z</dcterms:created>
  <dcterms:modified xsi:type="dcterms:W3CDTF">2024-06-04T01:48:19Z</dcterms:modified>
</cp:coreProperties>
</file>