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9" r:id="rId3"/>
    <p:sldId id="258" r:id="rId4"/>
    <p:sldId id="260" r:id="rId5"/>
    <p:sldId id="347" r:id="rId6"/>
    <p:sldId id="679" r:id="rId7"/>
    <p:sldId id="680" r:id="rId8"/>
    <p:sldId id="681" r:id="rId9"/>
    <p:sldId id="682" r:id="rId10"/>
    <p:sldId id="697" r:id="rId11"/>
    <p:sldId id="683" r:id="rId12"/>
    <p:sldId id="684" r:id="rId13"/>
    <p:sldId id="698" r:id="rId14"/>
    <p:sldId id="686" r:id="rId15"/>
    <p:sldId id="687" r:id="rId16"/>
    <p:sldId id="688" r:id="rId17"/>
    <p:sldId id="689" r:id="rId18"/>
    <p:sldId id="690" r:id="rId19"/>
    <p:sldId id="691" r:id="rId20"/>
    <p:sldId id="692" r:id="rId21"/>
    <p:sldId id="696" r:id="rId22"/>
    <p:sldId id="693" r:id="rId23"/>
    <p:sldId id="694" r:id="rId24"/>
    <p:sldId id="695" r:id="rId2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B80A6F-BC7F-462E-9B7A-A21A41387CEB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A46577-5E63-4459-BB1A-F884AC8C1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275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E429-F68E-4030-BC6E-EFC9F091AAF4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E429-F68E-4030-BC6E-EFC9F091AAF4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E429-F68E-4030-BC6E-EFC9F091AAF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E429-F68E-4030-BC6E-EFC9F091AAF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/>
              <a:t>Образец подзаголовка</a:t>
            </a:r>
          </a:p>
        </p:txBody>
      </p:sp>
      <p:pic>
        <p:nvPicPr>
          <p:cNvPr id="4" name="Picture 3" descr="Swir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12118"/>
            <a:ext cx="9144000" cy="320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олик, видео и прочие особые слайды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wir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43000"/>
            <a:ext cx="9144000" cy="32026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/>
              <a:t>Образец подзаголовка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/>
              <a:t>щелкните, чтобы…</a:t>
            </a:r>
          </a:p>
        </p:txBody>
      </p:sp>
    </p:spTree>
    <p:extLst>
      <p:ext uri="{BB962C8B-B14F-4D97-AF65-F5344CB8AC3E}">
        <p14:creationId xmlns:p14="http://schemas.microsoft.com/office/powerpoint/2010/main" val="302424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542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4032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99959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3307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2198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685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bg bwMode="lt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25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3830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8046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ролик, видео и прочие особые слайды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wir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43000"/>
            <a:ext cx="9144000" cy="32026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/>
              <a:t>Образец подзаголовка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/>
              <a:t>щелкните, чтобы…</a:t>
            </a:r>
          </a:p>
        </p:txBody>
      </p:sp>
    </p:spTree>
    <p:extLst>
      <p:ext uri="{BB962C8B-B14F-4D97-AF65-F5344CB8AC3E}">
        <p14:creationId xmlns:p14="http://schemas.microsoft.com/office/powerpoint/2010/main" val="382200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691908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124744"/>
            <a:ext cx="7681913" cy="2303751"/>
          </a:xfrm>
        </p:spPr>
        <p:txBody>
          <a:bodyPr/>
          <a:lstStyle/>
          <a:p>
            <a:pPr algn="ctr"/>
            <a:r>
              <a:rPr lang="ru-RU" b="1" dirty="0"/>
              <a:t> </a:t>
            </a:r>
            <a:br>
              <a:rPr lang="ru-RU" b="1" dirty="0"/>
            </a:br>
            <a:br>
              <a:rPr lang="ru-RU" b="1" dirty="0"/>
            </a:b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Правильное питание – основа вашего здоровья</a:t>
            </a:r>
            <a:b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dirty="0"/>
            </a:br>
            <a:endParaRPr lang="ru-RU" b="1" dirty="0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920" y="5157192"/>
            <a:ext cx="5112568" cy="1700808"/>
          </a:xfrm>
        </p:spPr>
        <p:txBody>
          <a:bodyPr/>
          <a:lstStyle/>
          <a:p>
            <a:pPr algn="ctr"/>
            <a:r>
              <a:rPr lang="ru-RU" sz="2800" b="1" dirty="0">
                <a:latin typeface="Book Antiqua" pitchFamily="18" charset="0"/>
              </a:rPr>
              <a:t> </a:t>
            </a:r>
          </a:p>
          <a:p>
            <a:pPr algn="ctr"/>
            <a:r>
              <a:rPr lang="ru-RU" sz="2800" b="1">
                <a:latin typeface="Book Antiqua" pitchFamily="18" charset="0"/>
              </a:rPr>
              <a:t>городской Центр </a:t>
            </a:r>
            <a:r>
              <a:rPr lang="ru-RU" sz="2800" b="1" dirty="0">
                <a:latin typeface="Book Antiqua" pitchFamily="18" charset="0"/>
              </a:rPr>
              <a:t>здоровья-                                                                       </a:t>
            </a:r>
            <a:r>
              <a:rPr lang="ru-RU" sz="2800" b="1" dirty="0" err="1">
                <a:latin typeface="Book Antiqua" pitchFamily="18" charset="0"/>
              </a:rPr>
              <a:t>Кавриго</a:t>
            </a:r>
            <a:r>
              <a:rPr lang="ru-RU" sz="2800" b="1" dirty="0">
                <a:latin typeface="Book Antiqua" pitchFamily="18" charset="0"/>
              </a:rPr>
              <a:t> Снежана Викторовна</a:t>
            </a:r>
            <a:endParaRPr lang="ru-RU" sz="2800" dirty="0">
              <a:latin typeface="Book Antiqua" pitchFamily="18" charset="0"/>
            </a:endParaRPr>
          </a:p>
          <a:p>
            <a:pPr algn="ctr"/>
            <a:r>
              <a:rPr lang="ru-RU" sz="2800" b="1" dirty="0">
                <a:latin typeface="Book Antiqua" pitchFamily="18" charset="0"/>
              </a:rPr>
              <a:t> </a:t>
            </a:r>
            <a:endParaRPr lang="ru-RU" sz="2800" dirty="0">
              <a:latin typeface="Book Antiqua" pitchFamily="18" charset="0"/>
            </a:endParaRPr>
          </a:p>
          <a:p>
            <a:r>
              <a:rPr lang="ru-RU" sz="2800" b="1" dirty="0">
                <a:latin typeface="Book Antiqua" pitchFamily="18" charset="0"/>
              </a:rPr>
              <a:t>.</a:t>
            </a:r>
            <a:endParaRPr lang="ru-RU" sz="2800" dirty="0">
              <a:latin typeface="Book Antiqua" pitchFamily="18" charset="0"/>
            </a:endParaRPr>
          </a:p>
          <a:p>
            <a:r>
              <a:rPr lang="ru-RU" sz="2800" b="1" dirty="0">
                <a:latin typeface="Book Antiqua" pitchFamily="18" charset="0"/>
              </a:rPr>
              <a:t> </a:t>
            </a:r>
            <a:endParaRPr lang="ru-RU" sz="2800" dirty="0">
              <a:latin typeface="Book Antiqua" pitchFamily="18" charset="0"/>
            </a:endParaRPr>
          </a:p>
          <a:p>
            <a:pPr algn="r"/>
            <a:endParaRPr lang="ru-R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34844" t="36833" r="34838" b="31667"/>
          <a:stretch>
            <a:fillRect/>
          </a:stretch>
        </p:blipFill>
        <p:spPr bwMode="auto">
          <a:xfrm>
            <a:off x="0" y="4733126"/>
            <a:ext cx="3635896" cy="212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l="36219" t="33200" r="36219" b="33900"/>
          <a:stretch>
            <a:fillRect/>
          </a:stretch>
        </p:blipFill>
        <p:spPr bwMode="auto">
          <a:xfrm>
            <a:off x="5652120" y="0"/>
            <a:ext cx="3491880" cy="2344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90783" y="548680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Book Antiqua" pitchFamily="18" charset="0"/>
                <a:cs typeface="Times New Roman" pitchFamily="18" charset="0"/>
              </a:rPr>
              <a:t>Городской Центр здоровья</a:t>
            </a:r>
          </a:p>
          <a:p>
            <a:pPr algn="just"/>
            <a:r>
              <a:rPr lang="ru-RU" b="1" dirty="0">
                <a:latin typeface="Book Antiqua" pitchFamily="18" charset="0"/>
                <a:cs typeface="Times New Roman" pitchFamily="18" charset="0"/>
              </a:rPr>
              <a:t>ГУ «Минский городской центр гигиены и эпидемиологии»</a:t>
            </a:r>
          </a:p>
        </p:txBody>
      </p:sp>
    </p:spTree>
    <p:extLst>
      <p:ext uri="{BB962C8B-B14F-4D97-AF65-F5344CB8AC3E}">
        <p14:creationId xmlns:p14="http://schemas.microsoft.com/office/powerpoint/2010/main" val="74653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32656"/>
            <a:ext cx="8382000" cy="11178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ЗНАЧЕНИЕ ПРОБЛЕМЫ РАЦИОНАЛЬНОГО ПИТАНИЯ</a:t>
            </a:r>
            <a:br>
              <a:rPr lang="ru-RU" sz="4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539552" y="1196752"/>
            <a:ext cx="8223448" cy="504138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ru-RU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Рациональное питание</a:t>
            </a:r>
            <a:r>
              <a:rPr lang="ru-RU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является неотъемлемой частью здорового образа жизни, основные правила которого должны закладываться  </a:t>
            </a:r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 самого детства </a:t>
            </a:r>
            <a:r>
              <a:rPr lang="ru-RU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 придерживаться которых необходимо </a:t>
            </a:r>
          </a:p>
          <a:p>
            <a:pPr>
              <a:buNone/>
            </a:pPr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в течение всей жизни</a:t>
            </a:r>
            <a:r>
              <a:rPr lang="ru-RU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74" y="4437112"/>
            <a:ext cx="3877978" cy="222204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0089865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3742563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ru-RU" sz="3600" dirty="0"/>
              <a:t>    </a:t>
            </a:r>
            <a:r>
              <a:rPr lang="ru-RU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Кусок хлеба насущного является, был и остается одной из самых важных проблем жизни, источником страданий, иногда удовлетворения, в руках врача  - могучим средством лечения, в руках </a:t>
            </a:r>
            <a:r>
              <a:rPr lang="ru-RU" sz="3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неведующих</a:t>
            </a:r>
            <a:r>
              <a:rPr lang="ru-RU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причиной заболевания. </a:t>
            </a:r>
          </a:p>
          <a:p>
            <a:pPr algn="r">
              <a:buNone/>
            </a:pPr>
            <a:r>
              <a:rPr lang="ru-RU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И. П. Павлов.   </a:t>
            </a:r>
          </a:p>
          <a:p>
            <a:pPr algn="r">
              <a:buNone/>
            </a:pPr>
            <a:endParaRPr lang="ru-RU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47765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251520" y="764704"/>
            <a:ext cx="8640960" cy="3379387"/>
          </a:xfrm>
        </p:spPr>
        <p:txBody>
          <a:bodyPr/>
          <a:lstStyle/>
          <a:p>
            <a:pPr algn="just"/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Существуют доказательства, что имеется определенная взаимосвязь между </a:t>
            </a:r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питанием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и некоторыми </a:t>
            </a:r>
            <a:r>
              <a:rPr lang="ru-RU" sz="28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неинфекционными хроническими заболеваниями:</a:t>
            </a:r>
          </a:p>
          <a:p>
            <a:pPr algn="just">
              <a:buFont typeface="Arial" pitchFamily="34" charset="0"/>
              <a:buChar char="•"/>
            </a:pP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683568" y="5949280"/>
            <a:ext cx="6264696" cy="7647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ru-RU" sz="2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rPr>
              <a:t>Сахарный диабет</a:t>
            </a: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683568" y="2636912"/>
            <a:ext cx="6264696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ru-RU" sz="2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rPr>
              <a:t>Сердечно-сосудистые заболевания</a:t>
            </a: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683568" y="3789040"/>
            <a:ext cx="6264696" cy="100811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ru-RU" sz="2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rPr>
              <a:t>Ожирение (метаболический синдром)</a:t>
            </a: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683568" y="5013176"/>
            <a:ext cx="6264696" cy="79208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ru-RU" sz="23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" pitchFamily="34" charset="0"/>
              </a:rPr>
              <a:t>Онкологические заболевания</a:t>
            </a:r>
          </a:p>
        </p:txBody>
      </p:sp>
    </p:spTree>
    <p:extLst>
      <p:ext uri="{BB962C8B-B14F-4D97-AF65-F5344CB8AC3E}">
        <p14:creationId xmlns:p14="http://schemas.microsoft.com/office/powerpoint/2010/main" val="214757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408A091-75FD-9D5A-D8AF-D1C0E41C8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Подагра</a:t>
            </a:r>
          </a:p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2060848"/>
            <a:ext cx="6408712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Желчекаменная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болезнь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2924944"/>
            <a:ext cx="6408712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Холецистит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3717032"/>
            <a:ext cx="6408712" cy="5847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Панкреатит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536" y="4509120"/>
            <a:ext cx="6408712" cy="5847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Нефролитизиаз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0F5FED-9BDC-0DF2-F375-6ABA5C40C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0188"/>
            <a:ext cx="9036496" cy="1218795"/>
          </a:xfrm>
        </p:spPr>
        <p:txBody>
          <a:bodyPr/>
          <a:lstStyle/>
          <a:p>
            <a:pPr algn="ctr"/>
            <a:r>
              <a:rPr lang="ru-RU" sz="4400" dirty="0"/>
              <a:t>Хронические заболевания и метаболическое здоровье</a:t>
            </a:r>
            <a:endParaRPr lang="ru-BY" sz="4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524E89-8D21-C798-3575-AA6E041D6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5810822"/>
          </a:xfrm>
        </p:spPr>
        <p:txBody>
          <a:bodyPr/>
          <a:lstStyle/>
          <a:p>
            <a:pPr algn="ctr"/>
            <a:r>
              <a:rPr lang="ru-RU" b="1" u="sng" dirty="0"/>
              <a:t>Где именно скрываются риски </a:t>
            </a:r>
          </a:p>
          <a:p>
            <a:pPr lvl="0"/>
            <a:r>
              <a:rPr lang="ru-BY" sz="2800" b="1" dirty="0"/>
              <a:t>Скрытая соль:</a:t>
            </a:r>
            <a:r>
              <a:rPr lang="ru-BY" sz="2800" dirty="0"/>
              <a:t> Хлеб и выпечка (один из главных источников соли в рационе), готовые супы, полуфабрикаты, консервированные овощи, соусы, фастфуд. ВОЗ рекомендует потреблять </a:t>
            </a:r>
            <a:r>
              <a:rPr lang="ru-BY" sz="2800" b="1" dirty="0"/>
              <a:t>менее 5 г соли в сутки</a:t>
            </a:r>
            <a:endParaRPr lang="ru-BY" sz="2800" dirty="0"/>
          </a:p>
          <a:p>
            <a:pPr lvl="0"/>
            <a:r>
              <a:rPr lang="ru-BY" sz="2800" b="1" dirty="0"/>
              <a:t>Скрытый сахар:</a:t>
            </a:r>
            <a:r>
              <a:rPr lang="ru-BY" sz="2800" dirty="0"/>
              <a:t> Соусы (кетчуп, барбекю), консервированная кукуруза/горошек, обезжиренные молочные продукты (йогурты, творожные пасты), «полезные» батончики, сухие завтраки. Эксперты рекомендуют ограничить свободные сахара </a:t>
            </a:r>
            <a:r>
              <a:rPr lang="ru-BY" sz="2800" b="1" dirty="0"/>
              <a:t>до &lt;10% (а лучше &lt;5%)</a:t>
            </a:r>
            <a:r>
              <a:rPr lang="ru-BY" sz="2800" dirty="0"/>
              <a:t> от суточной калорийности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385483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2CF83E-58DD-BE6B-2600-BE5D84E76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428"/>
            <a:ext cx="9144000" cy="1329595"/>
          </a:xfrm>
        </p:spPr>
        <p:txBody>
          <a:bodyPr/>
          <a:lstStyle/>
          <a:p>
            <a:pPr algn="ctr"/>
            <a:r>
              <a:rPr lang="ru-RU" dirty="0"/>
              <a:t>Хронические заболевания и метаболическое здоровье</a:t>
            </a:r>
            <a:endParaRPr lang="ru-BY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784FC4-D559-98EA-D89B-1B279BD4A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5056769"/>
          </a:xfrm>
        </p:spPr>
        <p:txBody>
          <a:bodyPr/>
          <a:lstStyle/>
          <a:p>
            <a:r>
              <a:rPr lang="ru-BY" b="1" dirty="0"/>
              <a:t>Алгоритм действий врача</a:t>
            </a:r>
            <a:endParaRPr lang="ru-RU" b="1" dirty="0"/>
          </a:p>
          <a:p>
            <a:pPr lvl="0"/>
            <a:r>
              <a:rPr lang="ru-BY" b="1" dirty="0"/>
              <a:t> </a:t>
            </a:r>
            <a:r>
              <a:rPr lang="ru-BY" sz="1800" b="1" dirty="0"/>
              <a:t>Оценка статуса:</a:t>
            </a:r>
            <a:r>
              <a:rPr lang="ru-BY" sz="1800" dirty="0"/>
              <a:t> Измерение ИМТ, окружности талии (ОТ) и артериального давления (АД).</a:t>
            </a:r>
          </a:p>
          <a:p>
            <a:pPr lvl="0"/>
            <a:r>
              <a:rPr lang="ru-BY" sz="1800" b="1" dirty="0"/>
              <a:t>Анкетирование:</a:t>
            </a:r>
            <a:r>
              <a:rPr lang="ru-BY" sz="1800" dirty="0"/>
              <a:t> Быстрый опрос по триггерным продуктам (переработанное мясо, сладкие напитки, соусы). </a:t>
            </a:r>
          </a:p>
          <a:p>
            <a:pPr lvl="0"/>
            <a:r>
              <a:rPr lang="ru-BY" sz="1800" b="1" dirty="0"/>
              <a:t>Обучение «на лету» (Краткое профилактическое консультирование):</a:t>
            </a:r>
            <a:endParaRPr lang="ru-BY" sz="1800" dirty="0"/>
          </a:p>
          <a:p>
            <a:pPr lvl="1"/>
            <a:r>
              <a:rPr lang="ru-BY" sz="1800" dirty="0"/>
              <a:t>Дать пациенту базовое правило чтения этикеток: обращать внимание на альтернативные названия сахара (мальтодекстрин, декстроза, инвертный сироп, концентрат фруктового сока) и количество натрия (соли) на 100 г продукта.</a:t>
            </a:r>
          </a:p>
          <a:p>
            <a:pPr lvl="1"/>
            <a:r>
              <a:rPr lang="ru-BY" sz="1800" dirty="0"/>
              <a:t>Порекомендовать убрать солонку со стола и заменить соль специями/травами.</a:t>
            </a:r>
          </a:p>
          <a:p>
            <a:pPr lvl="1"/>
            <a:r>
              <a:rPr lang="ru-BY" sz="1800" dirty="0"/>
              <a:t>Посоветовать заменить жидкие калории (сладкие напитки) на чистую воду. </a:t>
            </a:r>
          </a:p>
          <a:p>
            <a:r>
              <a:rPr lang="ru-BY" sz="1800" b="1" dirty="0"/>
              <a:t>Маршрутизация:</a:t>
            </a:r>
            <a:r>
              <a:rPr lang="ru-BY" sz="1800" dirty="0"/>
              <a:t> При выявлении выраженных рисков или признаков метаболических нарушений — направление на биохимический анализ крови (глюкоза, липидный профиль, мочевая кислота) и, при необходимости, к профильным специалистам (эндокринологу, диетологу). </a:t>
            </a:r>
          </a:p>
        </p:txBody>
      </p:sp>
    </p:spTree>
    <p:extLst>
      <p:ext uri="{BB962C8B-B14F-4D97-AF65-F5344CB8AC3E}">
        <p14:creationId xmlns:p14="http://schemas.microsoft.com/office/powerpoint/2010/main" val="216153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1EC8DF-FFA7-698D-F575-BC0400EFD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90" y="1892181"/>
            <a:ext cx="8771872" cy="4525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CDB5F8-5708-1DB3-AAB4-1729DE3AF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661993"/>
          </a:xfrm>
        </p:spPr>
        <p:txBody>
          <a:bodyPr/>
          <a:lstStyle/>
          <a:p>
            <a:pPr algn="ctr"/>
            <a:r>
              <a:rPr lang="ru-RU" sz="4000" dirty="0"/>
              <a:t>Профилактика сердечно-сосудистых катастроф: доказательная база Средиземноморской и DASH-диет</a:t>
            </a:r>
            <a:endParaRPr lang="ru-BY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97BAB9-7700-FB82-45A6-9C70E46A4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92181"/>
            <a:ext cx="8382000" cy="4735631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262071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674576-A075-8DD9-F370-B5E68D6A0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329595"/>
          </a:xfrm>
        </p:spPr>
        <p:txBody>
          <a:bodyPr/>
          <a:lstStyle/>
          <a:p>
            <a:r>
              <a:rPr lang="ru-BY" b="1" dirty="0">
                <a:effectLst/>
              </a:rPr>
              <a:t>Доказательная база</a:t>
            </a:r>
            <a:br>
              <a:rPr lang="ru-BY" dirty="0">
                <a:effectLst/>
              </a:rPr>
            </a:br>
            <a:endParaRPr lang="ru-BY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4EDED7-83C8-73F7-0E94-F10E6DA04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4395049"/>
          </a:xfrm>
        </p:spPr>
        <p:txBody>
          <a:bodyPr/>
          <a:lstStyle/>
          <a:p>
            <a:pPr lvl="0"/>
            <a:r>
              <a:rPr lang="ru-BY" sz="2400" b="1" dirty="0"/>
              <a:t>Исследование PREDIMED:</a:t>
            </a:r>
            <a:r>
              <a:rPr lang="ru-BY" sz="2400" dirty="0"/>
              <a:t> Крупнейшее проспективное рандомизированное исследование показало, что средиземноморская диета, обогащенная оливковым маслом или орехами, снижает риск основных сердечно-сосудистых осложнений (инфаркта, инсульта, смерти от сердечно-сосудистых причин) примерно на 30% у людей с высоким риском</a:t>
            </a:r>
          </a:p>
          <a:p>
            <a:r>
              <a:rPr lang="ru-BY" sz="2400" b="1" dirty="0"/>
              <a:t>Сосудистые эффекты:</a:t>
            </a:r>
            <a:r>
              <a:rPr lang="ru-BY" sz="2400" dirty="0"/>
              <a:t> Систематические обзоры и данные научных центров (например, НМИЦ терапии и профилактической медицины) подтверждают, что этот тип питания эффективно замедляет прогрессирование атеросклероза (включая атеросклероз сонных артерий) и улучшает липидный профиль</a:t>
            </a:r>
          </a:p>
        </p:txBody>
      </p:sp>
    </p:spTree>
    <p:extLst>
      <p:ext uri="{BB962C8B-B14F-4D97-AF65-F5344CB8AC3E}">
        <p14:creationId xmlns:p14="http://schemas.microsoft.com/office/powerpoint/2010/main" val="352726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5261E7-0FBA-093F-2691-5CEEF8CB8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1077DD-A942-5EA3-D898-36329A54AD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052736"/>
            <a:ext cx="4839072" cy="5472608"/>
          </a:xfrm>
        </p:spPr>
        <p:txBody>
          <a:bodyPr/>
          <a:lstStyle/>
          <a:p>
            <a:r>
              <a:rPr lang="ru-BY" sz="2400" b="1" u="sng" dirty="0"/>
              <a:t>Ключевые принципы</a:t>
            </a:r>
            <a:endParaRPr lang="ru-BY" sz="2400" u="sng" dirty="0"/>
          </a:p>
          <a:p>
            <a:pPr lvl="0"/>
            <a:r>
              <a:rPr lang="ru-BY" sz="2400" b="1" dirty="0"/>
              <a:t>Основа рациона:</a:t>
            </a:r>
            <a:r>
              <a:rPr lang="ru-BY" sz="2400" dirty="0"/>
              <a:t> Овощи, фрукты, цельные злаки, бобовые и орехи.</a:t>
            </a:r>
          </a:p>
          <a:p>
            <a:pPr lvl="0"/>
            <a:r>
              <a:rPr lang="ru-BY" sz="2400" b="1" dirty="0"/>
              <a:t>Главный источник жиров:</a:t>
            </a:r>
            <a:r>
              <a:rPr lang="ru-BY" sz="2400" dirty="0"/>
              <a:t> Нерафинированное оливковое масло первого отжима (</a:t>
            </a:r>
            <a:r>
              <a:rPr lang="ru-BY" sz="2400" dirty="0" err="1"/>
              <a:t>extra</a:t>
            </a:r>
            <a:r>
              <a:rPr lang="ru-BY" sz="2400" dirty="0"/>
              <a:t> </a:t>
            </a:r>
            <a:r>
              <a:rPr lang="ru-BY" sz="2400" dirty="0" err="1"/>
              <a:t>virgin</a:t>
            </a:r>
            <a:r>
              <a:rPr lang="ru-BY" sz="2400" dirty="0"/>
              <a:t>).</a:t>
            </a:r>
          </a:p>
          <a:p>
            <a:pPr lvl="0"/>
            <a:r>
              <a:rPr lang="ru-BY" sz="2400" b="1" dirty="0"/>
              <a:t>Белок:</a:t>
            </a:r>
            <a:r>
              <a:rPr lang="ru-BY" sz="2400" dirty="0"/>
              <a:t> Регулярное употребление рыбы и морепродуктов (несколько раз в неделю), умеренное количество птицы, яиц и кисломолочных продуктов.</a:t>
            </a:r>
          </a:p>
          <a:p>
            <a:r>
              <a:rPr lang="ru-BY" sz="2400" b="1" dirty="0"/>
              <a:t>Ограничения:</a:t>
            </a:r>
            <a:r>
              <a:rPr lang="ru-BY" sz="2400" dirty="0"/>
              <a:t> Красное мясо, сладости, продукты глубокой переработки и трансжиры сводятся к минимуму.</a:t>
            </a:r>
          </a:p>
        </p:txBody>
      </p:sp>
      <p:pic>
        <p:nvPicPr>
          <p:cNvPr id="5122" name="Picture 2" descr="🌿 Средиземноморская диета: коротко о главном Это не диета, а образ жизни.  Наука подтверждает: снижает риск инфаркта, диабета и помогает держать вес  без голода. 🥗 Основа рациона: • овощи, фрукты, зелень, бобовые,">
            <a:extLst>
              <a:ext uri="{FF2B5EF4-FFF2-40B4-BE49-F238E27FC236}">
                <a16:creationId xmlns:a16="http://schemas.microsoft.com/office/drawing/2014/main" id="{3E5BC345-F0EB-BE23-ABAD-E86816E2F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268760"/>
            <a:ext cx="3800475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23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27DE7A-7FF0-C584-4399-5E5AACAFA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DASH-</a:t>
            </a:r>
            <a:r>
              <a:rPr lang="ru-RU" dirty="0"/>
              <a:t>диета</a:t>
            </a:r>
            <a:endParaRPr lang="ru-BY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65B8598-297B-8C69-64F1-A06482A77C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2095362"/>
            <a:ext cx="7776863" cy="4286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470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CE656D-8941-D7BF-3D22-8C6D0782C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329595"/>
          </a:xfrm>
        </p:spPr>
        <p:txBody>
          <a:bodyPr/>
          <a:lstStyle/>
          <a:p>
            <a:r>
              <a:rPr lang="ru-BY" b="1" dirty="0"/>
              <a:t>Доказательная база</a:t>
            </a:r>
            <a:br>
              <a:rPr lang="ru-BY" dirty="0"/>
            </a:br>
            <a:endParaRPr lang="ru-BY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84A45E-2D9C-DF1B-43B9-BDA4132FF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4739759"/>
          </a:xfrm>
        </p:spPr>
        <p:txBody>
          <a:bodyPr/>
          <a:lstStyle/>
          <a:p>
            <a:pPr lvl="0" algn="just"/>
            <a:r>
              <a:rPr lang="ru-BY" sz="2800" b="1" dirty="0"/>
              <a:t>Снижение давления:</a:t>
            </a:r>
            <a:r>
              <a:rPr lang="ru-BY" sz="2800" dirty="0"/>
              <a:t> Многочисленные клинические испытания доказывают, что соблюдение DASH-диеты достоверно снижает систолическое артериальное давление (в среднем на 5–6 мм рт. ст. на стандартном варианте и сильнее при ограничении соли), что напрямую снижает нагрузку на сосуды. </a:t>
            </a:r>
          </a:p>
          <a:p>
            <a:pPr algn="just"/>
            <a:r>
              <a:rPr lang="ru-BY" sz="2800" b="1" dirty="0"/>
              <a:t>Профилактика катастроф:</a:t>
            </a:r>
            <a:r>
              <a:rPr lang="ru-BY" sz="2800" dirty="0"/>
              <a:t> Метаанализы подтверждают уменьшение рисков развития гипертонии, ишемической болезни сердца, инсультов, сахарного диабета 2-го типа и метаболического синдрома.</a:t>
            </a:r>
          </a:p>
        </p:txBody>
      </p:sp>
    </p:spTree>
    <p:extLst>
      <p:ext uri="{BB962C8B-B14F-4D97-AF65-F5344CB8AC3E}">
        <p14:creationId xmlns:p14="http://schemas.microsoft.com/office/powerpoint/2010/main" val="260088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93EB2B-1D64-A7E2-089D-A7FDFB4C4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A81E76-3C6C-D021-1CF6-C3EAB6C17A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980728"/>
            <a:ext cx="5127104" cy="5256761"/>
          </a:xfrm>
        </p:spPr>
        <p:txBody>
          <a:bodyPr/>
          <a:lstStyle/>
          <a:p>
            <a:r>
              <a:rPr lang="ru-BY" sz="2000" b="1" dirty="0"/>
              <a:t>Ключевые принципы</a:t>
            </a:r>
            <a:endParaRPr lang="ru-BY" sz="2000" dirty="0"/>
          </a:p>
          <a:p>
            <a:pPr lvl="0"/>
            <a:r>
              <a:rPr lang="ru-BY" sz="2000" b="1" dirty="0"/>
              <a:t>Контроль натрия:</a:t>
            </a:r>
            <a:r>
              <a:rPr lang="ru-BY" sz="2000" dirty="0"/>
              <a:t> Ограничение соли. Стандартный вариант — до 2300 мг натрия в день (около 1 чайной ложки соли, 5 г), строгий — до 1500 мг</a:t>
            </a:r>
          </a:p>
          <a:p>
            <a:pPr lvl="0"/>
            <a:r>
              <a:rPr lang="ru-BY" sz="2000" b="1" dirty="0"/>
              <a:t>Минеральный баланс:</a:t>
            </a:r>
            <a:r>
              <a:rPr lang="ru-BY" sz="2000" dirty="0"/>
              <a:t> Высокое содержание калия, магния и кальция за счет большого количества зелени, овощей, фруктов и нежирной молочной продукции</a:t>
            </a:r>
          </a:p>
          <a:p>
            <a:pPr lvl="0"/>
            <a:r>
              <a:rPr lang="ru-BY" sz="2000" b="1" dirty="0"/>
              <a:t>Источники углеводов и белков:</a:t>
            </a:r>
            <a:r>
              <a:rPr lang="ru-BY" sz="2000" dirty="0"/>
              <a:t> Цельнозерновые крупы, бобовые, нежирное мясо, птица и рыба</a:t>
            </a:r>
          </a:p>
          <a:p>
            <a:pPr lvl="0"/>
            <a:r>
              <a:rPr lang="ru-BY" sz="2000" b="1" dirty="0"/>
              <a:t>Исключение:</a:t>
            </a:r>
            <a:r>
              <a:rPr lang="ru-BY" sz="2000" dirty="0"/>
              <a:t> Полуфабрикаты, колбасы, консервы, фастфуд, магазинные соусы и сладости, содержащие скрытую соль и насыщенные жиры</a:t>
            </a:r>
          </a:p>
          <a:p>
            <a:endParaRPr lang="ru-BY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9C5B7B2-23E2-A8A7-5E24-4A34EA856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1" y="1052736"/>
            <a:ext cx="3248040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88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B22CA76-8173-CD0F-41E6-23081B0707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38" t="11039" r="5900" b="14581"/>
          <a:stretch>
            <a:fillRect/>
          </a:stretch>
        </p:blipFill>
        <p:spPr>
          <a:xfrm>
            <a:off x="3707904" y="3527829"/>
            <a:ext cx="5184576" cy="32992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E567BA1C-A14E-40DF-47AB-92C338F9C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Общее</a:t>
            </a:r>
            <a:endParaRPr lang="ru-BY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0AA2046-6AEF-0E42-75DD-BC32C5AB9A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520" y="1484785"/>
            <a:ext cx="8640960" cy="3533275"/>
          </a:xfrm>
          <a:noFill/>
        </p:spPr>
        <p:txBody>
          <a:bodyPr/>
          <a:lstStyle/>
          <a:p>
            <a:r>
              <a:rPr lang="ru-BY" sz="3600" dirty="0">
                <a:latin typeface="+mj-lt"/>
              </a:rPr>
              <a:t>Обе диеты делают упор на цельные растительные продукты, клетчатку, полезные ненасыщенные жиры и отказ от «пищевого мусора» (трансжиров, избытка сахара и переработанного мяса).</a:t>
            </a:r>
          </a:p>
          <a:p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174794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F16E97-15B5-7ACC-3203-E6FCB3D8A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Различия</a:t>
            </a:r>
            <a:endParaRPr lang="ru-BY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81C278-95C5-72AB-D76A-53C28C0420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5213735"/>
          </a:xfrm>
        </p:spPr>
        <p:txBody>
          <a:bodyPr/>
          <a:lstStyle/>
          <a:p>
            <a:pPr lvl="0"/>
            <a:r>
              <a:rPr lang="ru-BY" sz="2800" b="1" dirty="0"/>
              <a:t>Отличия:</a:t>
            </a:r>
            <a:r>
              <a:rPr lang="ru-BY" sz="2800" dirty="0"/>
              <a:t> DASH жестче регламентирует количество соли и объем нежирных молочных продуктов, тогда как Средиземноморская диета более гибкая в отношении соли, но уделяет первостепенное внимание оливковому маслу и рыбе.</a:t>
            </a:r>
            <a:endParaRPr lang="ru-RU" sz="2800" dirty="0"/>
          </a:p>
          <a:p>
            <a:pPr marL="0" lvl="0" indent="0">
              <a:buNone/>
            </a:pPr>
            <a:endParaRPr lang="ru-BY" sz="2800" dirty="0"/>
          </a:p>
          <a:p>
            <a:r>
              <a:rPr lang="ru-BY" sz="2800" b="1" dirty="0"/>
              <a:t>Медицинская осторожность:</a:t>
            </a:r>
            <a:r>
              <a:rPr lang="ru-BY" sz="2800" dirty="0"/>
              <a:t> Из-за высокого содержания калия и фосфора в овощах, фруктах и орехах DASH-диету </a:t>
            </a:r>
            <a:r>
              <a:rPr lang="ru-BY" sz="2800" i="1" dirty="0"/>
              <a:t>с осторожностью стоит применять людям с тяжелыми хроническими заболеваниями почек. </a:t>
            </a:r>
            <a:r>
              <a:rPr lang="ru-BY" sz="2800" dirty="0"/>
              <a:t>Перед резким изменением рациона рекомендуется проконсультироваться с врачом.</a:t>
            </a:r>
          </a:p>
        </p:txBody>
      </p:sp>
    </p:spTree>
    <p:extLst>
      <p:ext uri="{BB962C8B-B14F-4D97-AF65-F5344CB8AC3E}">
        <p14:creationId xmlns:p14="http://schemas.microsoft.com/office/powerpoint/2010/main" val="222158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633026-E8C5-DF62-EC93-75C53953B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329595"/>
          </a:xfrm>
        </p:spPr>
        <p:txBody>
          <a:bodyPr/>
          <a:lstStyle/>
          <a:p>
            <a:pPr algn="ctr"/>
            <a:r>
              <a:rPr lang="ru-BY" dirty="0">
                <a:effectLst/>
              </a:rPr>
              <a:t>Развенчание популярных диетических мифов</a:t>
            </a:r>
            <a:endParaRPr lang="ru-BY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100353-CDB2-8770-996D-D9B46FFCD8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916832"/>
            <a:ext cx="8382000" cy="3960440"/>
          </a:xfrm>
        </p:spPr>
        <p:txBody>
          <a:bodyPr/>
          <a:lstStyle/>
          <a:p>
            <a:r>
              <a:rPr lang="ru-BY" b="1" dirty="0"/>
              <a:t>Риски для желудочно-кишечного тракта (ЖКТ)</a:t>
            </a:r>
            <a:endParaRPr lang="ru-RU" b="1" dirty="0"/>
          </a:p>
          <a:p>
            <a:pPr lvl="0"/>
            <a:r>
              <a:rPr lang="ru-BY" b="1" dirty="0"/>
              <a:t>Атрофия слизистой оболочки и ворсинок кишечника</a:t>
            </a:r>
            <a:r>
              <a:rPr lang="ru-RU" b="1" dirty="0"/>
              <a:t> </a:t>
            </a:r>
            <a:r>
              <a:rPr lang="ru-BY" dirty="0"/>
              <a:t> </a:t>
            </a:r>
            <a:endParaRPr lang="ru-RU" dirty="0"/>
          </a:p>
          <a:p>
            <a:pPr lvl="0"/>
            <a:r>
              <a:rPr lang="ru-BY" b="1" dirty="0"/>
              <a:t>Синдром повышенной эпителиальной проницаемости («дырявый кишечник»).</a:t>
            </a:r>
            <a:r>
              <a:rPr lang="ru-BY" dirty="0"/>
              <a:t> </a:t>
            </a:r>
            <a:r>
              <a:rPr lang="ru-BY" b="1" dirty="0" err="1"/>
              <a:t>Гипоацидность</a:t>
            </a:r>
            <a:r>
              <a:rPr lang="ru-BY" b="1" dirty="0"/>
              <a:t> и рефлюкс</a:t>
            </a:r>
            <a:endParaRPr lang="ru-BY" dirty="0"/>
          </a:p>
          <a:p>
            <a:pPr lvl="0"/>
            <a:r>
              <a:rPr lang="ru-BY" b="1" dirty="0"/>
              <a:t>Уничтожение микробиома</a:t>
            </a:r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230770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04A0E3-F381-BD73-6890-D93A7EE0F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329595"/>
          </a:xfrm>
        </p:spPr>
        <p:txBody>
          <a:bodyPr/>
          <a:lstStyle/>
          <a:p>
            <a:pPr algn="ctr"/>
            <a:r>
              <a:rPr lang="ru-BY" b="1" dirty="0">
                <a:effectLst/>
              </a:rPr>
              <a:t>Риски для желчного пузыря</a:t>
            </a:r>
            <a:br>
              <a:rPr lang="ru-BY" dirty="0">
                <a:effectLst/>
              </a:rPr>
            </a:br>
            <a:endParaRPr lang="ru-BY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F9D893-EC5D-64F3-CD93-E829D60189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910502"/>
            <a:ext cx="8382000" cy="1526572"/>
          </a:xfrm>
        </p:spPr>
        <p:txBody>
          <a:bodyPr/>
          <a:lstStyle/>
          <a:p>
            <a:pPr lvl="0"/>
            <a:r>
              <a:rPr lang="ru-BY" b="1" dirty="0"/>
              <a:t>Застой желчи (холестаз)</a:t>
            </a:r>
            <a:r>
              <a:rPr lang="ru-BY" dirty="0"/>
              <a:t> </a:t>
            </a:r>
            <a:endParaRPr lang="ru-RU" dirty="0"/>
          </a:p>
          <a:p>
            <a:pPr lvl="0"/>
            <a:r>
              <a:rPr lang="ru-BY" b="1" dirty="0"/>
              <a:t>Экскреция холестерина</a:t>
            </a:r>
            <a:endParaRPr lang="ru-RU" b="1" dirty="0"/>
          </a:p>
          <a:p>
            <a:pPr lvl="0"/>
            <a:r>
              <a:rPr lang="ru-BY" b="1" dirty="0"/>
              <a:t>Риск острого холецистита</a:t>
            </a:r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94456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F2EF3-6244-060B-7051-AD342DD27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329595"/>
          </a:xfrm>
        </p:spPr>
        <p:txBody>
          <a:bodyPr/>
          <a:lstStyle/>
          <a:p>
            <a:pPr algn="ctr"/>
            <a:r>
              <a:rPr lang="ru-BY" b="1" dirty="0">
                <a:effectLst/>
              </a:rPr>
              <a:t>Риски для почек</a:t>
            </a:r>
            <a:br>
              <a:rPr lang="ru-BY" dirty="0">
                <a:effectLst/>
              </a:rPr>
            </a:br>
            <a:endParaRPr lang="ru-BY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1CCA99-6A21-B05D-FC80-9ACF1DC9F0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544" y="1772816"/>
            <a:ext cx="8382000" cy="1969770"/>
          </a:xfrm>
        </p:spPr>
        <p:txBody>
          <a:bodyPr/>
          <a:lstStyle/>
          <a:p>
            <a:pPr lvl="0"/>
            <a:r>
              <a:rPr lang="ru-BY" b="1" dirty="0" err="1"/>
              <a:t>Гиперфильтрация</a:t>
            </a:r>
            <a:r>
              <a:rPr lang="ru-BY" b="1" dirty="0"/>
              <a:t> и перегрузка азотистыми шлаками</a:t>
            </a:r>
            <a:endParaRPr lang="ru-BY" dirty="0"/>
          </a:p>
          <a:p>
            <a:pPr lvl="0"/>
            <a:r>
              <a:rPr lang="ru-BY" b="1" dirty="0" err="1"/>
              <a:t>Оксалатная</a:t>
            </a:r>
            <a:r>
              <a:rPr lang="ru-BY" b="1" dirty="0"/>
              <a:t> нефропатия (камни в почках)</a:t>
            </a:r>
            <a:endParaRPr lang="ru-RU" b="1" dirty="0"/>
          </a:p>
          <a:p>
            <a:pPr lvl="0"/>
            <a:r>
              <a:rPr lang="ru-BY" dirty="0"/>
              <a:t> </a:t>
            </a:r>
            <a:r>
              <a:rPr lang="ru-BY" b="1" dirty="0"/>
              <a:t>Метаболический ацидоз</a:t>
            </a:r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157899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60B116-B8B0-6E82-1431-1A113C1AE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32656"/>
            <a:ext cx="8382000" cy="2492990"/>
          </a:xfrm>
        </p:spPr>
        <p:txBody>
          <a:bodyPr/>
          <a:lstStyle/>
          <a:p>
            <a:pPr algn="ctr"/>
            <a:r>
              <a:rPr lang="ru-BY" sz="4400" b="1" dirty="0">
                <a:effectLst/>
              </a:rPr>
              <a:t>Чек-лист: </a:t>
            </a:r>
            <a:r>
              <a:rPr lang="ru-RU" sz="4400" b="1" dirty="0">
                <a:effectLst/>
              </a:rPr>
              <a:t>к</a:t>
            </a:r>
            <a:r>
              <a:rPr lang="ru-BY" sz="4400" b="1" dirty="0" err="1">
                <a:effectLst/>
              </a:rPr>
              <a:t>ак</a:t>
            </a:r>
            <a:r>
              <a:rPr lang="ru-BY" sz="4400" b="1" dirty="0">
                <a:effectLst/>
              </a:rPr>
              <a:t> специалисту вести диалог с жертвами агрессивного маркетинга</a:t>
            </a:r>
            <a:br>
              <a:rPr lang="ru-BY" dirty="0">
                <a:effectLst/>
              </a:rPr>
            </a:br>
            <a:endParaRPr lang="ru-BY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08B0BB-7DFD-4C3E-BCF4-55DAD44909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2420888"/>
            <a:ext cx="8382000" cy="3397853"/>
          </a:xfrm>
        </p:spPr>
        <p:txBody>
          <a:bodyPr/>
          <a:lstStyle/>
          <a:p>
            <a:pPr lvl="0"/>
            <a:r>
              <a:rPr lang="ru-BY" b="1" dirty="0"/>
              <a:t>Смещайте фокус с «визуала» на физиологию</a:t>
            </a:r>
            <a:endParaRPr lang="ru-RU" b="1" dirty="0"/>
          </a:p>
          <a:p>
            <a:pPr lvl="0"/>
            <a:r>
              <a:rPr lang="ru-BY" b="1" dirty="0"/>
              <a:t>Апеллируйте к закону адаптивного термогенеза</a:t>
            </a:r>
            <a:endParaRPr lang="ru-BY" dirty="0"/>
          </a:p>
          <a:p>
            <a:pPr lvl="0"/>
            <a:r>
              <a:rPr lang="ru-BY" b="1" dirty="0"/>
              <a:t>Используйте лабораторные маркеры как аргумент</a:t>
            </a:r>
            <a:endParaRPr lang="ru-RU" dirty="0"/>
          </a:p>
          <a:p>
            <a:pPr lvl="0"/>
            <a:r>
              <a:rPr lang="ru-BY" b="1" dirty="0"/>
              <a:t>Разоблачайте </a:t>
            </a:r>
            <a:r>
              <a:rPr lang="ru-BY" b="1" dirty="0" err="1"/>
              <a:t>псевдотермины</a:t>
            </a:r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9727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AB4782-C8AD-B3D4-B2C0-0524AB552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</p:spPr>
        <p:txBody>
          <a:bodyPr/>
          <a:lstStyle/>
          <a:p>
            <a:r>
              <a:rPr lang="ru-BY" dirty="0">
                <a:effectLst/>
              </a:rPr>
              <a:t>Метод </a:t>
            </a:r>
            <a:r>
              <a:rPr lang="ru-RU" dirty="0">
                <a:effectLst/>
              </a:rPr>
              <a:t>«</a:t>
            </a:r>
            <a:r>
              <a:rPr lang="ru-BY" dirty="0">
                <a:effectLst/>
              </a:rPr>
              <a:t>Гарвардской тарелки</a:t>
            </a:r>
            <a:r>
              <a:rPr lang="ru-RU" dirty="0">
                <a:effectLst/>
              </a:rPr>
              <a:t>»</a:t>
            </a:r>
            <a:endParaRPr lang="ru-BY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2CA8AF-223E-92CD-3ACE-076DD13C61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4479032" cy="2856167"/>
          </a:xfrm>
        </p:spPr>
        <p:txBody>
          <a:bodyPr/>
          <a:lstStyle/>
          <a:p>
            <a:r>
              <a:rPr lang="ru-BY" b="1" dirty="0"/>
              <a:t>Минута 1: Визуализация и главный принцип</a:t>
            </a:r>
            <a:endParaRPr lang="ru-BY" dirty="0"/>
          </a:p>
          <a:p>
            <a:pPr marL="0" indent="0">
              <a:buNone/>
            </a:pPr>
            <a:r>
              <a:rPr lang="ru-BY" dirty="0"/>
              <a:t>Предложите клиенту представить его стандартную обеденную тарелку (диаметром около 22–24 см). Мысленно делим её пополам, а затем одну из половин — ещё раз пополам.</a:t>
            </a:r>
          </a:p>
          <a:p>
            <a:endParaRPr lang="ru-BY" dirty="0"/>
          </a:p>
        </p:txBody>
      </p:sp>
      <p:pic>
        <p:nvPicPr>
          <p:cNvPr id="2050" name="Picture 2" descr="Думаете, здоровое питание — это сложно? 🍽 Тогда знакомьтесь с «Гарвардской  тарелкой»! Суть этого принципа питания проста: мысленно делим тарелку на  три части. Половину заполняем овощами и фруктами, четверть —  цельнозерновыми продуктами,">
            <a:extLst>
              <a:ext uri="{FF2B5EF4-FFF2-40B4-BE49-F238E27FC236}">
                <a16:creationId xmlns:a16="http://schemas.microsoft.com/office/drawing/2014/main" id="{DF7FA98A-0E77-4808-1993-4A10F2255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46968"/>
            <a:ext cx="3988469" cy="518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62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02F3BF-C6FB-2BE9-61F3-99D6C9E8E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B019D8-3F87-8777-7127-2CB73C5CED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95" y="1600704"/>
            <a:ext cx="9140537" cy="1753808"/>
          </a:xfrm>
        </p:spPr>
        <p:txBody>
          <a:bodyPr/>
          <a:lstStyle/>
          <a:p>
            <a:endParaRPr lang="ru-BY" dirty="0"/>
          </a:p>
        </p:txBody>
      </p:sp>
      <p:pic>
        <p:nvPicPr>
          <p:cNvPr id="1026" name="Picture 2" descr="Гарвардская тарелка здорового питания: что это такое, в чем состоит ее  принцип, примеры меню">
            <a:extLst>
              <a:ext uri="{FF2B5EF4-FFF2-40B4-BE49-F238E27FC236}">
                <a16:creationId xmlns:a16="http://schemas.microsoft.com/office/drawing/2014/main" id="{A8110662-07B0-2977-4211-A52DC8C94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86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872B20-345F-3DF0-DE71-F4FF655E1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A06431-6BC9-E758-0E75-7EF6F68CE9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9512" y="692696"/>
            <a:ext cx="4968552" cy="5367623"/>
          </a:xfrm>
        </p:spPr>
        <p:txBody>
          <a:bodyPr/>
          <a:lstStyle/>
          <a:p>
            <a:pPr algn="just"/>
            <a:r>
              <a:rPr lang="ru-BY" sz="2800" b="1" dirty="0"/>
              <a:t>Минута 2: Первая половина — Овощи и Фрукты (50% тарелки)</a:t>
            </a:r>
            <a:endParaRPr lang="ru-BY" sz="2800" dirty="0"/>
          </a:p>
          <a:p>
            <a:pPr lvl="0" algn="just"/>
            <a:r>
              <a:rPr lang="ru-BY" sz="2800" b="1" dirty="0"/>
              <a:t>Овощи и зелень (большая часть этой половины):</a:t>
            </a:r>
            <a:r>
              <a:rPr lang="ru-BY" sz="2800" dirty="0"/>
              <a:t> Чем больше разнообразия и цветов, тем лучше. Это источник клетчатки, витаминов и минералов.</a:t>
            </a:r>
          </a:p>
          <a:p>
            <a:pPr lvl="0" algn="just"/>
            <a:r>
              <a:rPr lang="ru-BY" sz="2800" b="1" dirty="0"/>
              <a:t>Фрукты (меньшая часть):</a:t>
            </a:r>
            <a:r>
              <a:rPr lang="ru-BY" sz="2800" dirty="0"/>
              <a:t> Отличный десерт или дополнение к приему пищи</a:t>
            </a:r>
          </a:p>
          <a:p>
            <a:pPr marL="0" indent="0" algn="just">
              <a:buNone/>
            </a:pPr>
            <a:endParaRPr lang="ru-BY" dirty="0"/>
          </a:p>
        </p:txBody>
      </p:sp>
      <p:pic>
        <p:nvPicPr>
          <p:cNvPr id="4098" name="Picture 2" descr="❗Вы неправильно поняли метод гарвардской тарелки Это не строгая схема, а  ориентир, который помогает заметить, хватает ли в рационе овощей, белка и  цельнозерновых продуктов. Важно смотреть на день целиком: что было на">
            <a:extLst>
              <a:ext uri="{FF2B5EF4-FFF2-40B4-BE49-F238E27FC236}">
                <a16:creationId xmlns:a16="http://schemas.microsoft.com/office/drawing/2014/main" id="{AAA502C3-8C90-9156-4AC4-0DE8DBA27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309" y="836712"/>
            <a:ext cx="3613179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58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CF4B75-BCCD-2806-1647-890ABEDAF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A59113-9349-5BF6-69C2-2192BC5681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4038029"/>
          </a:xfrm>
        </p:spPr>
        <p:txBody>
          <a:bodyPr/>
          <a:lstStyle/>
          <a:p>
            <a:r>
              <a:rPr lang="ru-BY" b="1" dirty="0"/>
              <a:t>Минута 3: Вторая половина — Белки и Углеводы (по 25% тарелки)</a:t>
            </a:r>
            <a:endParaRPr lang="ru-BY" dirty="0"/>
          </a:p>
          <a:p>
            <a:pPr marL="0" lvl="0" indent="0">
              <a:buNone/>
            </a:pPr>
            <a:r>
              <a:rPr lang="ru-BY" b="1" dirty="0"/>
              <a:t>Цельнозерновые продукты (1/4 тарелки):</a:t>
            </a:r>
            <a:r>
              <a:rPr lang="ru-BY" dirty="0"/>
              <a:t> </a:t>
            </a:r>
            <a:r>
              <a:rPr lang="ru-BY" b="1" dirty="0"/>
              <a:t>Полезные белки (1/4 тарелки)</a:t>
            </a:r>
            <a:endParaRPr lang="ru-RU" b="1" dirty="0"/>
          </a:p>
          <a:p>
            <a:pPr marL="0" lvl="0" indent="0">
              <a:buNone/>
            </a:pPr>
            <a:endParaRPr lang="ru-RU" b="1" dirty="0"/>
          </a:p>
          <a:p>
            <a:r>
              <a:rPr lang="ru-BY" b="1" dirty="0"/>
              <a:t>Минута 4: Заправка и Вода (Вне тарелки)</a:t>
            </a:r>
            <a:endParaRPr lang="ru-BY" dirty="0"/>
          </a:p>
          <a:p>
            <a:pPr marL="0" lvl="0" indent="0">
              <a:buNone/>
            </a:pPr>
            <a:r>
              <a:rPr lang="ru-BY" b="1" dirty="0"/>
              <a:t>Полезные растительные масла</a:t>
            </a:r>
            <a:r>
              <a:rPr lang="ru-RU" b="1" dirty="0"/>
              <a:t> </a:t>
            </a:r>
          </a:p>
          <a:p>
            <a:pPr marL="0" lvl="0" indent="0">
              <a:buNone/>
            </a:pPr>
            <a:r>
              <a:rPr lang="ru-BY" b="1" dirty="0"/>
              <a:t>Жидкость</a:t>
            </a:r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197840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5938AD-DF49-BBE6-8C22-792C78BC1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BE0B84-B3D8-C375-DF7A-099667B713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360040"/>
            <a:ext cx="4695056" cy="3907679"/>
          </a:xfrm>
        </p:spPr>
        <p:txBody>
          <a:bodyPr/>
          <a:lstStyle/>
          <a:p>
            <a:r>
              <a:rPr lang="ru-BY" b="1" dirty="0"/>
              <a:t>Минута 5: Проверка понимания и адаптация</a:t>
            </a:r>
            <a:endParaRPr lang="ru-BY" dirty="0"/>
          </a:p>
          <a:p>
            <a:r>
              <a:rPr lang="ru-BY" dirty="0"/>
              <a:t>Спросите </a:t>
            </a:r>
            <a:r>
              <a:rPr lang="ru-RU" dirty="0"/>
              <a:t>пациента</a:t>
            </a:r>
            <a:r>
              <a:rPr lang="ru-BY" dirty="0"/>
              <a:t>: </a:t>
            </a:r>
            <a:r>
              <a:rPr lang="ru-BY" i="1" dirty="0"/>
              <a:t>«Как бы вы могли пересобрать ваш привычный обед (например, макароны с котлетой), используя это правило?»</a:t>
            </a:r>
            <a:endParaRPr lang="ru-BY" dirty="0"/>
          </a:p>
          <a:p>
            <a:endParaRPr lang="ru-BY" dirty="0"/>
          </a:p>
        </p:txBody>
      </p:sp>
      <p:pic>
        <p:nvPicPr>
          <p:cNvPr id="3074" name="Picture 2" descr="Гарвардская тарелка: что это, метод для похудения, меню здорового питания,  примеры - Чемпионат">
            <a:extLst>
              <a:ext uri="{FF2B5EF4-FFF2-40B4-BE49-F238E27FC236}">
                <a16:creationId xmlns:a16="http://schemas.microsoft.com/office/drawing/2014/main" id="{0840084B-E560-0473-3F0A-B7AA86490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17032"/>
            <a:ext cx="3995936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Тарелка здорового питания - принципы формирования | Клиника МедПросвет">
            <a:extLst>
              <a:ext uri="{FF2B5EF4-FFF2-40B4-BE49-F238E27FC236}">
                <a16:creationId xmlns:a16="http://schemas.microsoft.com/office/drawing/2014/main" id="{23169BDD-35DB-BEFE-9C51-AD3B6F333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60040"/>
            <a:ext cx="3995936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52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theme/theme1.xml><?xml version="1.0" encoding="utf-8"?>
<a:theme xmlns:a="http://schemas.openxmlformats.org/drawingml/2006/main" name="Blue Segoe 4-3 template-template_April-17-2007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1647</TotalTime>
  <Words>1073</Words>
  <Application>Microsoft Office PowerPoint</Application>
  <PresentationFormat>Экран (4:3)</PresentationFormat>
  <Paragraphs>102</Paragraphs>
  <Slides>24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Book Antiqua</vt:lpstr>
      <vt:lpstr>Calibri</vt:lpstr>
      <vt:lpstr>Segoe</vt:lpstr>
      <vt:lpstr>Times New Roman</vt:lpstr>
      <vt:lpstr>Wingdings</vt:lpstr>
      <vt:lpstr>Blue Segoe 4-3 template-template_April-17-2007</vt:lpstr>
      <vt:lpstr>   Правильное питание – основа вашего здоровья   </vt:lpstr>
      <vt:lpstr>ЗНАЧЕНИЕ ПРОБЛЕМЫ РАЦИОНАЛЬНОГО ПИТАНИЯ  </vt:lpstr>
      <vt:lpstr>Презентация PowerPoint</vt:lpstr>
      <vt:lpstr>Презентация PowerPoint</vt:lpstr>
      <vt:lpstr>Презентация PowerPoint</vt:lpstr>
      <vt:lpstr>Хронические заболевания и метаболическое здоровье</vt:lpstr>
      <vt:lpstr>Хронические заболевания и метаболическое здоровье</vt:lpstr>
      <vt:lpstr>Профилактика сердечно-сосудистых катастроф: доказательная база Средиземноморской и DASH-диет</vt:lpstr>
      <vt:lpstr>Доказательная база </vt:lpstr>
      <vt:lpstr>Презентация PowerPoint</vt:lpstr>
      <vt:lpstr>DASH-диета</vt:lpstr>
      <vt:lpstr>Доказательная база </vt:lpstr>
      <vt:lpstr>Презентация PowerPoint</vt:lpstr>
      <vt:lpstr>Общее</vt:lpstr>
      <vt:lpstr>Различия</vt:lpstr>
      <vt:lpstr>Развенчание популярных диетических мифов</vt:lpstr>
      <vt:lpstr>Риски для желчного пузыря </vt:lpstr>
      <vt:lpstr>Риски для почек </vt:lpstr>
      <vt:lpstr>Чек-лист: как специалисту вести диалог с жертвами агрессивного маркетинга </vt:lpstr>
      <vt:lpstr>Метод «Гарвардской тарелки»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Рациональное питание – основа вашего здоровья</dc:title>
  <dc:creator>Кавриго Снежана</dc:creator>
  <cp:lastModifiedBy>Кавриго Снежана</cp:lastModifiedBy>
  <cp:revision>83</cp:revision>
  <cp:lastPrinted>2014-03-10T09:36:52Z</cp:lastPrinted>
  <dcterms:modified xsi:type="dcterms:W3CDTF">2026-10-06T05:48:21Z</dcterms:modified>
</cp:coreProperties>
</file>